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9"/>
  </p:notesMasterIdLst>
  <p:sldIdLst>
    <p:sldId id="256" r:id="rId2"/>
    <p:sldId id="257" r:id="rId3"/>
    <p:sldId id="258" r:id="rId4"/>
    <p:sldId id="259" r:id="rId5"/>
    <p:sldId id="260" r:id="rId6"/>
    <p:sldId id="261" r:id="rId7"/>
    <p:sldId id="262" r:id="rId8"/>
  </p:sldIdLst>
  <p:sldSz cx="14630400" cy="8229600"/>
  <p:notesSz cx="8229600" cy="14630400"/>
  <p:embeddedFontLst>
    <p:embeddedFont>
      <p:font typeface="Host Grotesk Medium" panose="020B0504030402000203" pitchFamily="34" charset="77"/>
      <p:regular r:id="rId10"/>
    </p:embeddedFont>
    <p:embeddedFont>
      <p:font typeface="Roboto" panose="02000000000000000000" pitchFamily="2" charset="0"/>
      <p:regular r:id="rId11"/>
      <p:bold r:id="rId12"/>
      <p:italic r:id="rId13"/>
      <p:boldItalic r:id="rId14"/>
    </p:embeddedFont>
  </p:embeddedFontLst>
  <p:defaultTextStyle>
    <a:defPPr>
      <a:defRPr lang="en-R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451"/>
    <p:restoredTop sz="94610"/>
  </p:normalViewPr>
  <p:slideViewPr>
    <p:cSldViewPr snapToGrid="0" snapToObjects="1">
      <p:cViewPr varScale="1">
        <p:scale>
          <a:sx n="126" d="100"/>
          <a:sy n="126" d="100"/>
        </p:scale>
        <p:origin x="208" y="3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4.fntdata"/><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3.fntdata"/><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2.fntdata"/><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notesMaster" Target="notesMasters/notesMaster1.xml"/><Relationship Id="rId14" Type="http://schemas.openxmlformats.org/officeDocument/2006/relationships/font" Target="fonts/font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061164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C7E0E7"/>
          </a:solidFill>
          <a:ln/>
        </p:spPr>
        <p:txBody>
          <a:bodyPr/>
          <a:lstStyle/>
          <a:p>
            <a:endParaRPr lang="en-RO"/>
          </a:p>
        </p:txBody>
      </p:sp>
      <p:sp>
        <p:nvSpPr>
          <p:cNvPr id="3" name="Shape 1"/>
          <p:cNvSpPr/>
          <p:nvPr/>
        </p:nvSpPr>
        <p:spPr>
          <a:xfrm>
            <a:off x="0" y="0"/>
            <a:ext cx="14630400" cy="8229600"/>
          </a:xfrm>
          <a:prstGeom prst="rect">
            <a:avLst/>
          </a:prstGeom>
          <a:solidFill>
            <a:srgbClr val="FAF9F5"/>
          </a:solidFill>
          <a:ln/>
        </p:spPr>
        <p:txBody>
          <a:bodyPr/>
          <a:lstStyle/>
          <a:p>
            <a:endParaRPr lang="en-RO"/>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C7E0E7"/>
          </a:solidFill>
          <a:ln/>
        </p:spPr>
        <p:txBody>
          <a:bodyPr/>
          <a:lstStyle/>
          <a:p>
            <a:endParaRPr lang="en-RO"/>
          </a:p>
        </p:txBody>
      </p:sp>
      <p:sp>
        <p:nvSpPr>
          <p:cNvPr id="3" name="Shape 1"/>
          <p:cNvSpPr/>
          <p:nvPr/>
        </p:nvSpPr>
        <p:spPr>
          <a:xfrm>
            <a:off x="0" y="0"/>
            <a:ext cx="14630400" cy="8229600"/>
          </a:xfrm>
          <a:prstGeom prst="rect">
            <a:avLst/>
          </a:prstGeom>
          <a:solidFill>
            <a:srgbClr val="FAF9F5"/>
          </a:solidFill>
          <a:ln/>
        </p:spPr>
        <p:txBody>
          <a:bodyPr/>
          <a:lstStyle/>
          <a:p>
            <a:endParaRPr lang="en-RO"/>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C7E0E7"/>
          </a:solidFill>
          <a:ln/>
        </p:spPr>
        <p:txBody>
          <a:bodyPr/>
          <a:lstStyle/>
          <a:p>
            <a:endParaRPr lang="en-RO"/>
          </a:p>
        </p:txBody>
      </p:sp>
      <p:sp>
        <p:nvSpPr>
          <p:cNvPr id="3" name="Shape 1"/>
          <p:cNvSpPr/>
          <p:nvPr/>
        </p:nvSpPr>
        <p:spPr>
          <a:xfrm>
            <a:off x="0" y="0"/>
            <a:ext cx="14630400" cy="8229600"/>
          </a:xfrm>
          <a:prstGeom prst="rect">
            <a:avLst/>
          </a:prstGeom>
          <a:solidFill>
            <a:srgbClr val="FAF9F5"/>
          </a:solidFill>
          <a:ln/>
        </p:spPr>
        <p:txBody>
          <a:bodyPr/>
          <a:lstStyle/>
          <a:p>
            <a:endParaRPr lang="en-RO"/>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C7E0E7"/>
          </a:solidFill>
          <a:ln/>
        </p:spPr>
        <p:txBody>
          <a:bodyPr/>
          <a:lstStyle/>
          <a:p>
            <a:endParaRPr lang="en-RO"/>
          </a:p>
        </p:txBody>
      </p:sp>
      <p:sp>
        <p:nvSpPr>
          <p:cNvPr id="3" name="Shape 1"/>
          <p:cNvSpPr/>
          <p:nvPr/>
        </p:nvSpPr>
        <p:spPr>
          <a:xfrm>
            <a:off x="0" y="0"/>
            <a:ext cx="14630400" cy="8229600"/>
          </a:xfrm>
          <a:prstGeom prst="rect">
            <a:avLst/>
          </a:prstGeom>
          <a:solidFill>
            <a:srgbClr val="FAF9F5"/>
          </a:solidFill>
          <a:ln/>
        </p:spPr>
        <p:txBody>
          <a:bodyPr/>
          <a:lstStyle/>
          <a:p>
            <a:endParaRPr lang="en-RO"/>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C7E0E7"/>
          </a:solidFill>
          <a:ln/>
        </p:spPr>
        <p:txBody>
          <a:bodyPr/>
          <a:lstStyle/>
          <a:p>
            <a:endParaRPr lang="en-RO"/>
          </a:p>
        </p:txBody>
      </p:sp>
      <p:sp>
        <p:nvSpPr>
          <p:cNvPr id="3" name="Shape 1"/>
          <p:cNvSpPr/>
          <p:nvPr/>
        </p:nvSpPr>
        <p:spPr>
          <a:xfrm>
            <a:off x="0" y="0"/>
            <a:ext cx="14630400" cy="8229600"/>
          </a:xfrm>
          <a:prstGeom prst="rect">
            <a:avLst/>
          </a:prstGeom>
          <a:solidFill>
            <a:srgbClr val="FAF9F5"/>
          </a:solidFill>
          <a:ln/>
        </p:spPr>
        <p:txBody>
          <a:bodyPr/>
          <a:lstStyle/>
          <a:p>
            <a:endParaRPr lang="en-RO"/>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C7E0E7"/>
          </a:solidFill>
          <a:ln/>
        </p:spPr>
        <p:txBody>
          <a:bodyPr/>
          <a:lstStyle/>
          <a:p>
            <a:endParaRPr lang="en-RO"/>
          </a:p>
        </p:txBody>
      </p:sp>
      <p:sp>
        <p:nvSpPr>
          <p:cNvPr id="3" name="Shape 1"/>
          <p:cNvSpPr/>
          <p:nvPr/>
        </p:nvSpPr>
        <p:spPr>
          <a:xfrm>
            <a:off x="0" y="0"/>
            <a:ext cx="14630400" cy="8229600"/>
          </a:xfrm>
          <a:prstGeom prst="rect">
            <a:avLst/>
          </a:prstGeom>
          <a:solidFill>
            <a:srgbClr val="FAF9F5"/>
          </a:solidFill>
          <a:ln/>
        </p:spPr>
        <p:txBody>
          <a:bodyPr/>
          <a:lstStyle/>
          <a:p>
            <a:endParaRPr lang="en-RO"/>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C7E0E7"/>
          </a:solidFill>
          <a:ln/>
        </p:spPr>
        <p:txBody>
          <a:bodyPr/>
          <a:lstStyle/>
          <a:p>
            <a:endParaRPr lang="en-RO"/>
          </a:p>
        </p:txBody>
      </p:sp>
      <p:sp>
        <p:nvSpPr>
          <p:cNvPr id="3" name="Shape 1"/>
          <p:cNvSpPr/>
          <p:nvPr/>
        </p:nvSpPr>
        <p:spPr>
          <a:xfrm>
            <a:off x="0" y="0"/>
            <a:ext cx="14630400" cy="8229600"/>
          </a:xfrm>
          <a:prstGeom prst="rect">
            <a:avLst/>
          </a:prstGeom>
          <a:solidFill>
            <a:srgbClr val="FAF9F5"/>
          </a:solidFill>
          <a:ln/>
        </p:spPr>
        <p:txBody>
          <a:bodyPr/>
          <a:lstStyle/>
          <a:p>
            <a:endParaRPr lang="en-RO"/>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jp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7.png"/><Relationship Id="rId7" Type="http://schemas.openxmlformats.org/officeDocument/2006/relationships/image" Target="../media/image9.jpe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5.png"/><Relationship Id="rId5" Type="http://schemas.openxmlformats.org/officeDocument/2006/relationships/hyperlink" Target="https://yachtconstructions.com/contact.html" TargetMode="External"/><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14.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s>
</file>

<file path=ppt/slides/_rels/slide5.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9.png"/><Relationship Id="rId3" Type="http://schemas.openxmlformats.org/officeDocument/2006/relationships/image" Target="../media/image19.png"/><Relationship Id="rId7" Type="http://schemas.openxmlformats.org/officeDocument/2006/relationships/image" Target="../media/image23.png"/><Relationship Id="rId12" Type="http://schemas.openxmlformats.org/officeDocument/2006/relationships/image" Target="../media/image28.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22.png"/><Relationship Id="rId11" Type="http://schemas.openxmlformats.org/officeDocument/2006/relationships/image" Target="../media/image27.png"/><Relationship Id="rId5" Type="http://schemas.openxmlformats.org/officeDocument/2006/relationships/image" Target="../media/image21.png"/><Relationship Id="rId10"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25.png"/></Relationships>
</file>

<file path=ppt/slides/_rels/slide6.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7.xml.rels><?xml version="1.0" encoding="UTF-8" standalone="yes"?>
<Relationships xmlns="http://schemas.openxmlformats.org/package/2006/relationships"><Relationship Id="rId8" Type="http://schemas.openxmlformats.org/officeDocument/2006/relationships/image" Target="../media/image38.jpg"/><Relationship Id="rId3" Type="http://schemas.openxmlformats.org/officeDocument/2006/relationships/hyperlink" Target="https://yachtconstructions.com/contact.html" TargetMode="External"/><Relationship Id="rId7" Type="http://schemas.openxmlformats.org/officeDocument/2006/relationships/image" Target="../media/image37.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8869680" y="0"/>
            <a:ext cx="5760720" cy="8229600"/>
          </a:xfrm>
          <a:prstGeom prst="rect">
            <a:avLst/>
          </a:prstGeom>
        </p:spPr>
      </p:pic>
      <p:sp>
        <p:nvSpPr>
          <p:cNvPr id="5" name="Text 1"/>
          <p:cNvSpPr/>
          <p:nvPr/>
        </p:nvSpPr>
        <p:spPr>
          <a:xfrm>
            <a:off x="793790" y="567452"/>
            <a:ext cx="7556421" cy="4961573"/>
          </a:xfrm>
          <a:prstGeom prst="rect">
            <a:avLst/>
          </a:prstGeom>
          <a:noFill/>
          <a:ln/>
        </p:spPr>
        <p:txBody>
          <a:bodyPr wrap="square" lIns="0" tIns="0" rIns="0" bIns="0" rtlCol="0" anchor="t"/>
          <a:lstStyle/>
          <a:p>
            <a:pPr marL="0" indent="0" algn="l">
              <a:lnSpc>
                <a:spcPts val="9750"/>
              </a:lnSpc>
              <a:buNone/>
            </a:pPr>
            <a:r>
              <a:rPr lang="en-US" sz="5400" dirty="0">
                <a:solidFill>
                  <a:srgbClr val="2E3C4E"/>
                </a:solidFill>
                <a:latin typeface="Host Grotesk Medium" pitchFamily="34" charset="0"/>
                <a:ea typeface="Host Grotesk Medium" pitchFamily="34" charset="-122"/>
                <a:cs typeface="Host Grotesk Medium" pitchFamily="34" charset="-120"/>
              </a:rPr>
              <a:t>ADVANCED COMPOSITES CONSTRUCTIONS</a:t>
            </a:r>
            <a:endParaRPr lang="en-US" sz="5400" dirty="0"/>
          </a:p>
        </p:txBody>
      </p:sp>
      <p:sp>
        <p:nvSpPr>
          <p:cNvPr id="6" name="Text 2"/>
          <p:cNvSpPr/>
          <p:nvPr/>
        </p:nvSpPr>
        <p:spPr>
          <a:xfrm>
            <a:off x="793790" y="5826681"/>
            <a:ext cx="7556421" cy="1240155"/>
          </a:xfrm>
          <a:prstGeom prst="rect">
            <a:avLst/>
          </a:prstGeom>
          <a:noFill/>
          <a:ln/>
        </p:spPr>
        <p:txBody>
          <a:bodyPr wrap="square" lIns="0" tIns="0" rIns="0" bIns="0" rtlCol="0" anchor="t"/>
          <a:lstStyle/>
          <a:p>
            <a:pPr marL="0" indent="0" algn="l">
              <a:lnSpc>
                <a:spcPts val="4850"/>
              </a:lnSpc>
              <a:buNone/>
            </a:pPr>
            <a:r>
              <a:rPr lang="en-US" sz="3900" dirty="0">
                <a:solidFill>
                  <a:srgbClr val="2E3C4E"/>
                </a:solidFill>
                <a:latin typeface="Host Grotesk Medium" pitchFamily="34" charset="0"/>
                <a:ea typeface="Host Grotesk Medium" pitchFamily="34" charset="-122"/>
                <a:cs typeface="Host Grotesk Medium" pitchFamily="34" charset="-120"/>
              </a:rPr>
              <a:t>Soluții Avansate pentru Forțele Navale</a:t>
            </a:r>
            <a:endParaRPr lang="en-US" sz="3900" dirty="0"/>
          </a:p>
        </p:txBody>
      </p:sp>
      <p:sp>
        <p:nvSpPr>
          <p:cNvPr id="7" name="Text 3"/>
          <p:cNvSpPr/>
          <p:nvPr/>
        </p:nvSpPr>
        <p:spPr>
          <a:xfrm>
            <a:off x="793790" y="7364492"/>
            <a:ext cx="7556421" cy="297656"/>
          </a:xfrm>
          <a:prstGeom prst="rect">
            <a:avLst/>
          </a:prstGeom>
          <a:noFill/>
          <a:ln/>
        </p:spPr>
        <p:txBody>
          <a:bodyPr wrap="none" lIns="0" tIns="0" rIns="0" bIns="0" rtlCol="0" anchor="t"/>
          <a:lstStyle/>
          <a:p>
            <a:pPr marL="0" indent="0" algn="l">
              <a:lnSpc>
                <a:spcPts val="2300"/>
              </a:lnSpc>
              <a:buNone/>
            </a:pPr>
            <a:r>
              <a:rPr lang="en-US" sz="1550" dirty="0">
                <a:solidFill>
                  <a:srgbClr val="384653"/>
                </a:solidFill>
                <a:latin typeface="Roboto" pitchFamily="34" charset="0"/>
                <a:ea typeface="Roboto" pitchFamily="34" charset="-122"/>
                <a:cs typeface="Roboto" pitchFamily="34" charset="-120"/>
              </a:rPr>
              <a:t>Construim viitorul apărării navale prin tehnologie compozită de ultimă generație</a:t>
            </a:r>
            <a:endParaRPr lang="en-US" sz="1550" dirty="0"/>
          </a:p>
        </p:txBody>
      </p:sp>
      <p:pic>
        <p:nvPicPr>
          <p:cNvPr id="8" name="Picture 7">
            <a:extLst>
              <a:ext uri="{FF2B5EF4-FFF2-40B4-BE49-F238E27FC236}">
                <a16:creationId xmlns:a16="http://schemas.microsoft.com/office/drawing/2014/main" id="{510E8671-E7C9-0533-1306-D17466B5B426}"/>
              </a:ext>
            </a:extLst>
          </p:cNvPr>
          <p:cNvPicPr>
            <a:picLocks noChangeAspect="1"/>
          </p:cNvPicPr>
          <p:nvPr/>
        </p:nvPicPr>
        <p:blipFill>
          <a:blip r:embed="rId4"/>
          <a:stretch>
            <a:fillRect/>
          </a:stretch>
        </p:blipFill>
        <p:spPr>
          <a:xfrm>
            <a:off x="9329453" y="3984167"/>
            <a:ext cx="5248695" cy="3758967"/>
          </a:xfrm>
          <a:prstGeom prst="rect">
            <a:avLst/>
          </a:prstGeom>
        </p:spPr>
      </p:pic>
      <p:pic>
        <p:nvPicPr>
          <p:cNvPr id="10" name="Picture 9" descr="A group of people in a boat&#10;&#10;AI-generated content may be incorrect.">
            <a:extLst>
              <a:ext uri="{FF2B5EF4-FFF2-40B4-BE49-F238E27FC236}">
                <a16:creationId xmlns:a16="http://schemas.microsoft.com/office/drawing/2014/main" id="{AD73BEF5-166F-C795-A923-97CE357ACAFE}"/>
              </a:ext>
            </a:extLst>
          </p:cNvPr>
          <p:cNvPicPr>
            <a:picLocks noChangeAspect="1"/>
          </p:cNvPicPr>
          <p:nvPr/>
        </p:nvPicPr>
        <p:blipFill>
          <a:blip r:embed="rId5"/>
          <a:stretch>
            <a:fillRect/>
          </a:stretch>
        </p:blipFill>
        <p:spPr>
          <a:xfrm>
            <a:off x="9332929" y="342772"/>
            <a:ext cx="5254777" cy="3497711"/>
          </a:xfrm>
          <a:prstGeom prst="rect">
            <a:avLst/>
          </a:prstGeom>
        </p:spPr>
      </p:pic>
      <p:pic>
        <p:nvPicPr>
          <p:cNvPr id="11" name="Picture 10">
            <a:extLst>
              <a:ext uri="{FF2B5EF4-FFF2-40B4-BE49-F238E27FC236}">
                <a16:creationId xmlns:a16="http://schemas.microsoft.com/office/drawing/2014/main" id="{28D34F09-F314-4C0B-4C1A-4BD73C21C73D}"/>
              </a:ext>
            </a:extLst>
          </p:cNvPr>
          <p:cNvPicPr>
            <a:picLocks noChangeAspect="1"/>
          </p:cNvPicPr>
          <p:nvPr/>
        </p:nvPicPr>
        <p:blipFill>
          <a:blip r:embed="rId6"/>
          <a:stretch>
            <a:fillRect/>
          </a:stretch>
        </p:blipFill>
        <p:spPr>
          <a:xfrm>
            <a:off x="12250906" y="7756192"/>
            <a:ext cx="2336800" cy="396422"/>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760720" cy="8229600"/>
          </a:xfrm>
          <a:prstGeom prst="rect">
            <a:avLst/>
          </a:prstGeom>
        </p:spPr>
      </p:pic>
      <p:sp>
        <p:nvSpPr>
          <p:cNvPr id="3" name="Text 0"/>
          <p:cNvSpPr/>
          <p:nvPr/>
        </p:nvSpPr>
        <p:spPr>
          <a:xfrm>
            <a:off x="6280190" y="706398"/>
            <a:ext cx="6310908" cy="620078"/>
          </a:xfrm>
          <a:prstGeom prst="rect">
            <a:avLst/>
          </a:prstGeom>
          <a:noFill/>
          <a:ln/>
        </p:spPr>
        <p:txBody>
          <a:bodyPr wrap="none" lIns="0" tIns="0" rIns="0" bIns="0" rtlCol="0" anchor="t"/>
          <a:lstStyle/>
          <a:p>
            <a:pPr marL="0" indent="0" algn="l">
              <a:lnSpc>
                <a:spcPts val="4850"/>
              </a:lnSpc>
              <a:buNone/>
            </a:pPr>
            <a:r>
              <a:rPr lang="en-US" sz="3900" dirty="0">
                <a:solidFill>
                  <a:srgbClr val="2E3C4E"/>
                </a:solidFill>
                <a:latin typeface="Host Grotesk Medium" pitchFamily="34" charset="0"/>
                <a:ea typeface="Host Grotesk Medium" pitchFamily="34" charset="-122"/>
                <a:cs typeface="Host Grotesk Medium" pitchFamily="34" charset="-120"/>
              </a:rPr>
              <a:t>Provocările Navale Moderne</a:t>
            </a:r>
            <a:endParaRPr lang="en-US" sz="3900" dirty="0"/>
          </a:p>
        </p:txBody>
      </p:sp>
      <p:sp>
        <p:nvSpPr>
          <p:cNvPr id="4" name="Text 1"/>
          <p:cNvSpPr/>
          <p:nvPr/>
        </p:nvSpPr>
        <p:spPr>
          <a:xfrm>
            <a:off x="6280190" y="1624132"/>
            <a:ext cx="7556421" cy="1190625"/>
          </a:xfrm>
          <a:prstGeom prst="rect">
            <a:avLst/>
          </a:prstGeom>
          <a:noFill/>
          <a:ln/>
        </p:spPr>
        <p:txBody>
          <a:bodyPr wrap="square" lIns="0" tIns="0" rIns="0" bIns="0" rtlCol="0" anchor="t"/>
          <a:lstStyle/>
          <a:p>
            <a:pPr marL="0" indent="0" algn="l">
              <a:lnSpc>
                <a:spcPts val="2300"/>
              </a:lnSpc>
              <a:buNone/>
            </a:pPr>
            <a:r>
              <a:rPr lang="en-US" sz="1550" dirty="0">
                <a:solidFill>
                  <a:srgbClr val="384653"/>
                </a:solidFill>
                <a:latin typeface="Roboto" pitchFamily="34" charset="0"/>
                <a:ea typeface="Roboto" pitchFamily="34" charset="-122"/>
                <a:cs typeface="Roboto" pitchFamily="34" charset="-120"/>
              </a:rPr>
              <a:t>Forțele navale contemporane se confruntă cu amenințări tot mai complexe și dinamice. Misiunile moderne necesită o combinație precisă de </a:t>
            </a:r>
            <a:r>
              <a:rPr lang="en-US" sz="1550" b="1" dirty="0">
                <a:solidFill>
                  <a:srgbClr val="384653"/>
                </a:solidFill>
                <a:latin typeface="Roboto" pitchFamily="34" charset="0"/>
                <a:ea typeface="Roboto" pitchFamily="34" charset="-122"/>
                <a:cs typeface="Roboto" pitchFamily="34" charset="-120"/>
              </a:rPr>
              <a:t>viteză maximă</a:t>
            </a:r>
            <a:r>
              <a:rPr lang="en-US" sz="1550" dirty="0">
                <a:solidFill>
                  <a:srgbClr val="384653"/>
                </a:solidFill>
                <a:latin typeface="Roboto" pitchFamily="34" charset="0"/>
                <a:ea typeface="Roboto" pitchFamily="34" charset="-122"/>
                <a:cs typeface="Roboto" pitchFamily="34" charset="-120"/>
              </a:rPr>
              <a:t>, </a:t>
            </a:r>
            <a:r>
              <a:rPr lang="en-US" sz="1550" b="1" dirty="0">
                <a:solidFill>
                  <a:srgbClr val="384653"/>
                </a:solidFill>
                <a:latin typeface="Roboto" pitchFamily="34" charset="0"/>
                <a:ea typeface="Roboto" pitchFamily="34" charset="-122"/>
                <a:cs typeface="Roboto" pitchFamily="34" charset="-120"/>
              </a:rPr>
              <a:t>manevrabilitate superioară</a:t>
            </a:r>
            <a:r>
              <a:rPr lang="en-US" sz="1550" dirty="0">
                <a:solidFill>
                  <a:srgbClr val="384653"/>
                </a:solidFill>
                <a:latin typeface="Roboto" pitchFamily="34" charset="0"/>
                <a:ea typeface="Roboto" pitchFamily="34" charset="-122"/>
                <a:cs typeface="Roboto" pitchFamily="34" charset="-120"/>
              </a:rPr>
              <a:t>, </a:t>
            </a:r>
            <a:r>
              <a:rPr lang="en-US" sz="1550" b="1" dirty="0">
                <a:solidFill>
                  <a:srgbClr val="384653"/>
                </a:solidFill>
                <a:latin typeface="Roboto" pitchFamily="34" charset="0"/>
                <a:ea typeface="Roboto" pitchFamily="34" charset="-122"/>
                <a:cs typeface="Roboto" pitchFamily="34" charset="-120"/>
              </a:rPr>
              <a:t>capacități stealth avansate</a:t>
            </a:r>
            <a:r>
              <a:rPr lang="en-US" sz="1550" dirty="0">
                <a:solidFill>
                  <a:srgbClr val="384653"/>
                </a:solidFill>
                <a:latin typeface="Roboto" pitchFamily="34" charset="0"/>
                <a:ea typeface="Roboto" pitchFamily="34" charset="-122"/>
                <a:cs typeface="Roboto" pitchFamily="34" charset="-120"/>
              </a:rPr>
              <a:t> și </a:t>
            </a:r>
            <a:r>
              <a:rPr lang="en-US" sz="1550" b="1" dirty="0">
                <a:solidFill>
                  <a:srgbClr val="384653"/>
                </a:solidFill>
                <a:latin typeface="Roboto" pitchFamily="34" charset="0"/>
                <a:ea typeface="Roboto" pitchFamily="34" charset="-122"/>
                <a:cs typeface="Roboto" pitchFamily="34" charset="-120"/>
              </a:rPr>
              <a:t>rezistență excepțională</a:t>
            </a:r>
            <a:r>
              <a:rPr lang="en-US" sz="1550" dirty="0">
                <a:solidFill>
                  <a:srgbClr val="384653"/>
                </a:solidFill>
                <a:latin typeface="Roboto" pitchFamily="34" charset="0"/>
                <a:ea typeface="Roboto" pitchFamily="34" charset="-122"/>
                <a:cs typeface="Roboto" pitchFamily="34" charset="-120"/>
              </a:rPr>
              <a:t> în condiții extreme de operare.</a:t>
            </a:r>
            <a:endParaRPr lang="en-US" sz="1550" dirty="0"/>
          </a:p>
        </p:txBody>
      </p:sp>
      <p:sp>
        <p:nvSpPr>
          <p:cNvPr id="5" name="Shape 2"/>
          <p:cNvSpPr/>
          <p:nvPr/>
        </p:nvSpPr>
        <p:spPr>
          <a:xfrm>
            <a:off x="6280190" y="3037999"/>
            <a:ext cx="7556421" cy="1734145"/>
          </a:xfrm>
          <a:prstGeom prst="roundRect">
            <a:avLst>
              <a:gd name="adj" fmla="val 4807"/>
            </a:avLst>
          </a:prstGeom>
          <a:solidFill>
            <a:srgbClr val="D9EDF2"/>
          </a:solidFill>
          <a:ln w="7620">
            <a:solidFill>
              <a:srgbClr val="BFD3D8"/>
            </a:solidFill>
            <a:prstDash val="solid"/>
          </a:ln>
        </p:spPr>
        <p:txBody>
          <a:bodyPr/>
          <a:lstStyle/>
          <a:p>
            <a:endParaRPr lang="en-RO"/>
          </a:p>
        </p:txBody>
      </p:sp>
      <p:sp>
        <p:nvSpPr>
          <p:cNvPr id="6" name="Text 3"/>
          <p:cNvSpPr/>
          <p:nvPr/>
        </p:nvSpPr>
        <p:spPr>
          <a:xfrm>
            <a:off x="6486168" y="3243977"/>
            <a:ext cx="3806190" cy="310158"/>
          </a:xfrm>
          <a:prstGeom prst="rect">
            <a:avLst/>
          </a:prstGeom>
          <a:noFill/>
          <a:ln/>
        </p:spPr>
        <p:txBody>
          <a:bodyPr wrap="none" lIns="0" tIns="0" rIns="0" bIns="0" rtlCol="0" anchor="t"/>
          <a:lstStyle/>
          <a:p>
            <a:pPr marL="0" indent="0" algn="l">
              <a:lnSpc>
                <a:spcPts val="2400"/>
              </a:lnSpc>
              <a:buNone/>
            </a:pPr>
            <a:r>
              <a:rPr lang="en-US" sz="1950" dirty="0">
                <a:solidFill>
                  <a:srgbClr val="384653"/>
                </a:solidFill>
                <a:latin typeface="Host Grotesk Medium" pitchFamily="34" charset="0"/>
                <a:ea typeface="Host Grotesk Medium" pitchFamily="34" charset="-122"/>
                <a:cs typeface="Host Grotesk Medium" pitchFamily="34" charset="-120"/>
              </a:rPr>
              <a:t>Limitările Materialelor Tradiționale</a:t>
            </a:r>
            <a:endParaRPr lang="en-US" sz="1950" dirty="0"/>
          </a:p>
        </p:txBody>
      </p:sp>
      <p:sp>
        <p:nvSpPr>
          <p:cNvPr id="7" name="Text 4"/>
          <p:cNvSpPr/>
          <p:nvPr/>
        </p:nvSpPr>
        <p:spPr>
          <a:xfrm>
            <a:off x="6486168" y="3673197"/>
            <a:ext cx="7144464" cy="892969"/>
          </a:xfrm>
          <a:prstGeom prst="rect">
            <a:avLst/>
          </a:prstGeom>
          <a:noFill/>
          <a:ln/>
        </p:spPr>
        <p:txBody>
          <a:bodyPr wrap="square" lIns="0" tIns="0" rIns="0" bIns="0" rtlCol="0" anchor="t"/>
          <a:lstStyle/>
          <a:p>
            <a:pPr marL="0" indent="0" algn="l">
              <a:lnSpc>
                <a:spcPts val="2300"/>
              </a:lnSpc>
              <a:buNone/>
            </a:pPr>
            <a:r>
              <a:rPr lang="en-US" sz="1550" dirty="0">
                <a:solidFill>
                  <a:srgbClr val="384653"/>
                </a:solidFill>
                <a:latin typeface="Roboto" pitchFamily="34" charset="0"/>
                <a:ea typeface="Roboto" pitchFamily="34" charset="-122"/>
                <a:cs typeface="Roboto" pitchFamily="34" charset="-120"/>
              </a:rPr>
              <a:t>Oțelul și aluminiul aduc greutate excesivă, vulnerabilitate la coroziune în mediul marin și detectabilitate crescută. Aceste materiale convenționale nu mai răspund cerințelor operaționale moderne.</a:t>
            </a:r>
            <a:endParaRPr lang="en-US" sz="1550" dirty="0"/>
          </a:p>
        </p:txBody>
      </p:sp>
      <p:sp>
        <p:nvSpPr>
          <p:cNvPr id="8" name="Shape 5"/>
          <p:cNvSpPr/>
          <p:nvPr/>
        </p:nvSpPr>
        <p:spPr>
          <a:xfrm>
            <a:off x="6280190" y="4970502"/>
            <a:ext cx="7556421" cy="1734145"/>
          </a:xfrm>
          <a:prstGeom prst="roundRect">
            <a:avLst>
              <a:gd name="adj" fmla="val 4807"/>
            </a:avLst>
          </a:prstGeom>
          <a:solidFill>
            <a:srgbClr val="D9EDF2"/>
          </a:solidFill>
          <a:ln w="7620">
            <a:solidFill>
              <a:srgbClr val="BFD3D8"/>
            </a:solidFill>
            <a:prstDash val="solid"/>
          </a:ln>
        </p:spPr>
        <p:txBody>
          <a:bodyPr/>
          <a:lstStyle/>
          <a:p>
            <a:endParaRPr lang="en-RO"/>
          </a:p>
        </p:txBody>
      </p:sp>
      <p:sp>
        <p:nvSpPr>
          <p:cNvPr id="9" name="Text 6"/>
          <p:cNvSpPr/>
          <p:nvPr/>
        </p:nvSpPr>
        <p:spPr>
          <a:xfrm>
            <a:off x="6486168" y="5176480"/>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384653"/>
                </a:solidFill>
                <a:latin typeface="Host Grotesk Medium" pitchFamily="34" charset="0"/>
                <a:ea typeface="Host Grotesk Medium" pitchFamily="34" charset="-122"/>
                <a:cs typeface="Host Grotesk Medium" pitchFamily="34" charset="-120"/>
              </a:rPr>
              <a:t>Soluția ACC :</a:t>
            </a:r>
            <a:endParaRPr lang="en-US" sz="1950" dirty="0"/>
          </a:p>
        </p:txBody>
      </p:sp>
      <p:sp>
        <p:nvSpPr>
          <p:cNvPr id="10" name="Text 7"/>
          <p:cNvSpPr/>
          <p:nvPr/>
        </p:nvSpPr>
        <p:spPr>
          <a:xfrm>
            <a:off x="6486168" y="5605701"/>
            <a:ext cx="7144464" cy="892969"/>
          </a:xfrm>
          <a:prstGeom prst="rect">
            <a:avLst/>
          </a:prstGeom>
          <a:noFill/>
          <a:ln/>
        </p:spPr>
        <p:txBody>
          <a:bodyPr wrap="square" lIns="0" tIns="0" rIns="0" bIns="0" rtlCol="0" anchor="t"/>
          <a:lstStyle/>
          <a:p>
            <a:pPr marL="0" indent="0" algn="l">
              <a:lnSpc>
                <a:spcPts val="2300"/>
              </a:lnSpc>
              <a:buNone/>
            </a:pPr>
            <a:r>
              <a:rPr lang="en-US" sz="1550" dirty="0">
                <a:solidFill>
                  <a:srgbClr val="384653"/>
                </a:solidFill>
                <a:latin typeface="Roboto" pitchFamily="34" charset="0"/>
                <a:ea typeface="Roboto" pitchFamily="34" charset="-122"/>
                <a:cs typeface="Roboto" pitchFamily="34" charset="-120"/>
              </a:rPr>
              <a:t>Materiale compozite avansate care revoluționează construcția navală militară. Tehnologia noastră oferă performanță superioară, durabilitate excepțională și avantaje tactice decisive pe câmpul de luptă naval.</a:t>
            </a:r>
            <a:endParaRPr lang="en-US" sz="1550" dirty="0"/>
          </a:p>
        </p:txBody>
      </p:sp>
      <p:sp>
        <p:nvSpPr>
          <p:cNvPr id="11" name="Text 8"/>
          <p:cNvSpPr/>
          <p:nvPr/>
        </p:nvSpPr>
        <p:spPr>
          <a:xfrm>
            <a:off x="6280190" y="6927890"/>
            <a:ext cx="7556421" cy="595313"/>
          </a:xfrm>
          <a:prstGeom prst="rect">
            <a:avLst/>
          </a:prstGeom>
          <a:noFill/>
          <a:ln/>
        </p:spPr>
        <p:txBody>
          <a:bodyPr wrap="square" lIns="0" tIns="0" rIns="0" bIns="0" rtlCol="0" anchor="t"/>
          <a:lstStyle/>
          <a:p>
            <a:pPr marL="0" indent="0" algn="l">
              <a:lnSpc>
                <a:spcPts val="2300"/>
              </a:lnSpc>
              <a:buNone/>
            </a:pPr>
            <a:r>
              <a:rPr lang="en-US" sz="1550" dirty="0">
                <a:solidFill>
                  <a:srgbClr val="384653"/>
                </a:solidFill>
                <a:latin typeface="Roboto" pitchFamily="34" charset="0"/>
                <a:ea typeface="Roboto" pitchFamily="34" charset="-122"/>
                <a:cs typeface="Roboto" pitchFamily="34" charset="-120"/>
              </a:rPr>
              <a:t>În contextul geopolitic actual, investiția în tehnologii compozite nu este doar o alegere strategică – este o necesitate operațională pentru menținerea supremației navale.</a:t>
            </a:r>
            <a:endParaRPr lang="en-US" sz="1550" dirty="0"/>
          </a:p>
        </p:txBody>
      </p:sp>
      <p:pic>
        <p:nvPicPr>
          <p:cNvPr id="13" name="Picture 12">
            <a:extLst>
              <a:ext uri="{FF2B5EF4-FFF2-40B4-BE49-F238E27FC236}">
                <a16:creationId xmlns:a16="http://schemas.microsoft.com/office/drawing/2014/main" id="{8B1803AA-61D4-890B-590B-27546568F3E2}"/>
              </a:ext>
            </a:extLst>
          </p:cNvPr>
          <p:cNvPicPr>
            <a:picLocks noChangeAspect="1"/>
          </p:cNvPicPr>
          <p:nvPr/>
        </p:nvPicPr>
        <p:blipFill>
          <a:blip r:embed="rId4"/>
          <a:stretch>
            <a:fillRect/>
          </a:stretch>
        </p:blipFill>
        <p:spPr>
          <a:xfrm>
            <a:off x="12194903" y="7683500"/>
            <a:ext cx="2336800" cy="54610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491371" y="337780"/>
            <a:ext cx="9762768" cy="383977"/>
          </a:xfrm>
          <a:prstGeom prst="rect">
            <a:avLst/>
          </a:prstGeom>
          <a:noFill/>
          <a:ln/>
        </p:spPr>
        <p:txBody>
          <a:bodyPr wrap="none" lIns="0" tIns="0" rIns="0" bIns="0" rtlCol="0" anchor="t"/>
          <a:lstStyle/>
          <a:p>
            <a:pPr marL="0" indent="0" algn="l">
              <a:lnSpc>
                <a:spcPts val="3000"/>
              </a:lnSpc>
              <a:buNone/>
            </a:pPr>
            <a:r>
              <a:rPr lang="en-US" sz="2400" dirty="0">
                <a:solidFill>
                  <a:srgbClr val="2E3C4E"/>
                </a:solidFill>
                <a:latin typeface="Host Grotesk Medium" pitchFamily="34" charset="0"/>
                <a:ea typeface="Host Grotesk Medium" pitchFamily="34" charset="-122"/>
                <a:cs typeface="Host Grotesk Medium" pitchFamily="34" charset="-120"/>
              </a:rPr>
              <a:t>ADVANCED COMPOSITES CONSTRUCTIONS SRL: Expertiza și Inovație</a:t>
            </a:r>
            <a:endParaRPr lang="en-US" sz="2400" dirty="0"/>
          </a:p>
        </p:txBody>
      </p:sp>
      <p:pic>
        <p:nvPicPr>
          <p:cNvPr id="3" name="Image 0" descr="preencoded.png"/>
          <p:cNvPicPr>
            <a:picLocks noChangeAspect="1"/>
          </p:cNvPicPr>
          <p:nvPr/>
        </p:nvPicPr>
        <p:blipFill>
          <a:blip r:embed="rId3"/>
          <a:stretch>
            <a:fillRect/>
          </a:stretch>
        </p:blipFill>
        <p:spPr>
          <a:xfrm>
            <a:off x="491371" y="1044059"/>
            <a:ext cx="4459452" cy="3923875"/>
          </a:xfrm>
          <a:prstGeom prst="rect">
            <a:avLst/>
          </a:prstGeom>
        </p:spPr>
      </p:pic>
      <p:sp>
        <p:nvSpPr>
          <p:cNvPr id="4" name="Text 1"/>
          <p:cNvSpPr/>
          <p:nvPr/>
        </p:nvSpPr>
        <p:spPr>
          <a:xfrm>
            <a:off x="5499463" y="1016437"/>
            <a:ext cx="8647067" cy="368618"/>
          </a:xfrm>
          <a:prstGeom prst="rect">
            <a:avLst/>
          </a:prstGeom>
          <a:noFill/>
          <a:ln/>
        </p:spPr>
        <p:txBody>
          <a:bodyPr wrap="square" lIns="0" tIns="0" rIns="0" bIns="0" rtlCol="0" anchor="t"/>
          <a:lstStyle/>
          <a:p>
            <a:pPr marL="0" indent="0" algn="l">
              <a:lnSpc>
                <a:spcPts val="1450"/>
              </a:lnSpc>
              <a:buNone/>
            </a:pPr>
            <a:r>
              <a:rPr lang="en-US" sz="950" dirty="0">
                <a:solidFill>
                  <a:srgbClr val="384653"/>
                </a:solidFill>
                <a:latin typeface="Roboto" pitchFamily="34" charset="0"/>
                <a:ea typeface="Roboto" pitchFamily="34" charset="-122"/>
                <a:cs typeface="Roboto" pitchFamily="34" charset="-120"/>
              </a:rPr>
              <a:t>Cu sediul în </a:t>
            </a:r>
            <a:r>
              <a:rPr lang="en-US" sz="950" b="1" dirty="0">
                <a:solidFill>
                  <a:srgbClr val="384653"/>
                </a:solidFill>
                <a:latin typeface="Roboto" pitchFamily="34" charset="0"/>
                <a:ea typeface="Roboto" pitchFamily="34" charset="-122"/>
                <a:cs typeface="Roboto" pitchFamily="34" charset="-120"/>
              </a:rPr>
              <a:t>Orăștie, România</a:t>
            </a:r>
            <a:r>
              <a:rPr lang="en-US" sz="950" dirty="0">
                <a:solidFill>
                  <a:srgbClr val="384653"/>
                </a:solidFill>
                <a:latin typeface="Roboto" pitchFamily="34" charset="0"/>
                <a:ea typeface="Roboto" pitchFamily="34" charset="-122"/>
                <a:cs typeface="Roboto" pitchFamily="34" charset="-120"/>
              </a:rPr>
              <a:t>, ACC SRL reprezintă excelența în construcția de ambarcațiuni din materiale compozite avansate. Amplasarea noastră strategică asigură acces privilegiat la resurse de calitate și forță de muncă înalt calificată.</a:t>
            </a:r>
            <a:endParaRPr lang="en-US" sz="950" dirty="0"/>
          </a:p>
        </p:txBody>
      </p:sp>
      <p:sp>
        <p:nvSpPr>
          <p:cNvPr id="5" name="Text 2"/>
          <p:cNvSpPr/>
          <p:nvPr/>
        </p:nvSpPr>
        <p:spPr>
          <a:xfrm>
            <a:off x="5499463" y="1495544"/>
            <a:ext cx="8647067" cy="368618"/>
          </a:xfrm>
          <a:prstGeom prst="rect">
            <a:avLst/>
          </a:prstGeom>
          <a:noFill/>
          <a:ln/>
        </p:spPr>
        <p:txBody>
          <a:bodyPr wrap="square" lIns="0" tIns="0" rIns="0" bIns="0" rtlCol="0" anchor="t"/>
          <a:lstStyle/>
          <a:p>
            <a:pPr marL="0" indent="0" algn="l">
              <a:lnSpc>
                <a:spcPts val="1450"/>
              </a:lnSpc>
              <a:buNone/>
            </a:pPr>
            <a:r>
              <a:rPr lang="en-US" sz="950" dirty="0">
                <a:solidFill>
                  <a:srgbClr val="384653"/>
                </a:solidFill>
                <a:latin typeface="Roboto" pitchFamily="34" charset="0"/>
                <a:ea typeface="Roboto" pitchFamily="34" charset="-122"/>
                <a:cs typeface="Roboto" pitchFamily="34" charset="-120"/>
              </a:rPr>
              <a:t>Compania noastră combină tradiția meșteșugărească românească cu tehnologia de vârf internațională, oferind soluții personalizate pentru cele mai exigente cerințe militare.</a:t>
            </a:r>
            <a:endParaRPr lang="en-US" sz="950" dirty="0"/>
          </a:p>
        </p:txBody>
      </p:sp>
      <p:sp>
        <p:nvSpPr>
          <p:cNvPr id="6" name="Shape 3"/>
          <p:cNvSpPr/>
          <p:nvPr/>
        </p:nvSpPr>
        <p:spPr>
          <a:xfrm>
            <a:off x="491371" y="5319359"/>
            <a:ext cx="6762393" cy="910233"/>
          </a:xfrm>
          <a:prstGeom prst="roundRect">
            <a:avLst>
              <a:gd name="adj" fmla="val 8037"/>
            </a:avLst>
          </a:prstGeom>
          <a:solidFill>
            <a:srgbClr val="FAF9F5"/>
          </a:solidFill>
          <a:ln w="15240">
            <a:solidFill>
              <a:srgbClr val="BFD3D8"/>
            </a:solidFill>
            <a:prstDash val="solid"/>
          </a:ln>
        </p:spPr>
        <p:txBody>
          <a:bodyPr/>
          <a:lstStyle/>
          <a:p>
            <a:endParaRPr lang="en-RO"/>
          </a:p>
        </p:txBody>
      </p:sp>
      <p:pic>
        <p:nvPicPr>
          <p:cNvPr id="7" name="Image 1" descr="preencoded.png"/>
          <p:cNvPicPr>
            <a:picLocks noChangeAspect="1"/>
          </p:cNvPicPr>
          <p:nvPr/>
        </p:nvPicPr>
        <p:blipFill>
          <a:blip r:embed="rId4"/>
          <a:stretch>
            <a:fillRect/>
          </a:stretch>
        </p:blipFill>
        <p:spPr>
          <a:xfrm>
            <a:off x="476131" y="5319359"/>
            <a:ext cx="60960" cy="910233"/>
          </a:xfrm>
          <a:prstGeom prst="rect">
            <a:avLst/>
          </a:prstGeom>
        </p:spPr>
      </p:pic>
      <p:sp>
        <p:nvSpPr>
          <p:cNvPr id="8" name="Text 4"/>
          <p:cNvSpPr/>
          <p:nvPr/>
        </p:nvSpPr>
        <p:spPr>
          <a:xfrm>
            <a:off x="675084" y="5457353"/>
            <a:ext cx="1535549" cy="191929"/>
          </a:xfrm>
          <a:prstGeom prst="rect">
            <a:avLst/>
          </a:prstGeom>
          <a:noFill/>
          <a:ln/>
        </p:spPr>
        <p:txBody>
          <a:bodyPr wrap="none" lIns="0" tIns="0" rIns="0" bIns="0" rtlCol="0" anchor="t"/>
          <a:lstStyle/>
          <a:p>
            <a:pPr marL="0" indent="0" algn="l">
              <a:lnSpc>
                <a:spcPts val="1500"/>
              </a:lnSpc>
              <a:buNone/>
            </a:pPr>
            <a:r>
              <a:rPr lang="en-US" sz="1200" dirty="0">
                <a:solidFill>
                  <a:srgbClr val="384653"/>
                </a:solidFill>
                <a:latin typeface="Host Grotesk Medium" pitchFamily="34" charset="0"/>
                <a:ea typeface="Host Grotesk Medium" pitchFamily="34" charset="-122"/>
                <a:cs typeface="Host Grotesk Medium" pitchFamily="34" charset="-120"/>
              </a:rPr>
              <a:t>Experiență Vastă</a:t>
            </a:r>
            <a:endParaRPr lang="en-US" sz="1200" dirty="0"/>
          </a:p>
        </p:txBody>
      </p:sp>
      <p:sp>
        <p:nvSpPr>
          <p:cNvPr id="9" name="Text 5"/>
          <p:cNvSpPr/>
          <p:nvPr/>
        </p:nvSpPr>
        <p:spPr>
          <a:xfrm>
            <a:off x="675084" y="5722981"/>
            <a:ext cx="6440686" cy="368618"/>
          </a:xfrm>
          <a:prstGeom prst="rect">
            <a:avLst/>
          </a:prstGeom>
          <a:noFill/>
          <a:ln/>
        </p:spPr>
        <p:txBody>
          <a:bodyPr wrap="square" lIns="0" tIns="0" rIns="0" bIns="0" rtlCol="0" anchor="t"/>
          <a:lstStyle/>
          <a:p>
            <a:pPr marL="0" indent="0" algn="l">
              <a:lnSpc>
                <a:spcPts val="1450"/>
              </a:lnSpc>
              <a:buNone/>
            </a:pPr>
            <a:r>
              <a:rPr lang="en-US" sz="950" dirty="0">
                <a:solidFill>
                  <a:srgbClr val="384653"/>
                </a:solidFill>
                <a:latin typeface="Roboto" pitchFamily="34" charset="0"/>
                <a:ea typeface="Roboto" pitchFamily="34" charset="-122"/>
                <a:cs typeface="Roboto" pitchFamily="34" charset="-120"/>
              </a:rPr>
              <a:t>Ani de experiență în proiectarea și construcția de ambarcațiuni compozite de înaltă performanță. Portofoliul nostru include proiecte complexe pentru sectorul civil și militar.</a:t>
            </a:r>
            <a:endParaRPr lang="en-US" sz="950" dirty="0"/>
          </a:p>
        </p:txBody>
      </p:sp>
      <p:sp>
        <p:nvSpPr>
          <p:cNvPr id="10" name="Shape 6"/>
          <p:cNvSpPr/>
          <p:nvPr/>
        </p:nvSpPr>
        <p:spPr>
          <a:xfrm>
            <a:off x="7376517" y="5319359"/>
            <a:ext cx="6762512" cy="910233"/>
          </a:xfrm>
          <a:prstGeom prst="roundRect">
            <a:avLst>
              <a:gd name="adj" fmla="val 8037"/>
            </a:avLst>
          </a:prstGeom>
          <a:solidFill>
            <a:srgbClr val="FAF9F5"/>
          </a:solidFill>
          <a:ln w="15240">
            <a:solidFill>
              <a:srgbClr val="BFD3D8"/>
            </a:solidFill>
            <a:prstDash val="solid"/>
          </a:ln>
        </p:spPr>
        <p:txBody>
          <a:bodyPr/>
          <a:lstStyle/>
          <a:p>
            <a:endParaRPr lang="en-RO"/>
          </a:p>
        </p:txBody>
      </p:sp>
      <p:pic>
        <p:nvPicPr>
          <p:cNvPr id="11" name="Image 2" descr="preencoded.png"/>
          <p:cNvPicPr>
            <a:picLocks noChangeAspect="1"/>
          </p:cNvPicPr>
          <p:nvPr/>
        </p:nvPicPr>
        <p:blipFill>
          <a:blip r:embed="rId4"/>
          <a:stretch>
            <a:fillRect/>
          </a:stretch>
        </p:blipFill>
        <p:spPr>
          <a:xfrm>
            <a:off x="7361277" y="5319359"/>
            <a:ext cx="60960" cy="910233"/>
          </a:xfrm>
          <a:prstGeom prst="rect">
            <a:avLst/>
          </a:prstGeom>
        </p:spPr>
      </p:pic>
      <p:sp>
        <p:nvSpPr>
          <p:cNvPr id="12" name="Text 7"/>
          <p:cNvSpPr/>
          <p:nvPr/>
        </p:nvSpPr>
        <p:spPr>
          <a:xfrm>
            <a:off x="7560231" y="5457353"/>
            <a:ext cx="1964293" cy="191929"/>
          </a:xfrm>
          <a:prstGeom prst="rect">
            <a:avLst/>
          </a:prstGeom>
          <a:noFill/>
          <a:ln/>
        </p:spPr>
        <p:txBody>
          <a:bodyPr wrap="none" lIns="0" tIns="0" rIns="0" bIns="0" rtlCol="0" anchor="t"/>
          <a:lstStyle/>
          <a:p>
            <a:pPr marL="0" indent="0" algn="l">
              <a:lnSpc>
                <a:spcPts val="1500"/>
              </a:lnSpc>
              <a:buNone/>
            </a:pPr>
            <a:r>
              <a:rPr lang="en-US" sz="1200" dirty="0">
                <a:solidFill>
                  <a:srgbClr val="384653"/>
                </a:solidFill>
                <a:latin typeface="Host Grotesk Medium" pitchFamily="34" charset="0"/>
                <a:ea typeface="Host Grotesk Medium" pitchFamily="34" charset="-122"/>
                <a:cs typeface="Host Grotesk Medium" pitchFamily="34" charset="-120"/>
              </a:rPr>
              <a:t>Angajament față de Calitate</a:t>
            </a:r>
            <a:endParaRPr lang="en-US" sz="1200" dirty="0"/>
          </a:p>
        </p:txBody>
      </p:sp>
      <p:sp>
        <p:nvSpPr>
          <p:cNvPr id="13" name="Text 8"/>
          <p:cNvSpPr/>
          <p:nvPr/>
        </p:nvSpPr>
        <p:spPr>
          <a:xfrm>
            <a:off x="7560231" y="5722981"/>
            <a:ext cx="6440805" cy="368618"/>
          </a:xfrm>
          <a:prstGeom prst="rect">
            <a:avLst/>
          </a:prstGeom>
          <a:noFill/>
          <a:ln/>
        </p:spPr>
        <p:txBody>
          <a:bodyPr wrap="square" lIns="0" tIns="0" rIns="0" bIns="0" rtlCol="0" anchor="t"/>
          <a:lstStyle/>
          <a:p>
            <a:pPr marL="0" indent="0" algn="l">
              <a:lnSpc>
                <a:spcPts val="1450"/>
              </a:lnSpc>
              <a:buNone/>
            </a:pPr>
            <a:r>
              <a:rPr lang="en-US" sz="950" dirty="0">
                <a:solidFill>
                  <a:srgbClr val="384653"/>
                </a:solidFill>
                <a:latin typeface="Roboto" pitchFamily="34" charset="0"/>
                <a:ea typeface="Roboto" pitchFamily="34" charset="-122"/>
                <a:cs typeface="Roboto" pitchFamily="34" charset="-120"/>
              </a:rPr>
              <a:t>Fiecare ambarcațiune este construită conform celor mai stricte standarde internaționale. Procesele noastre de control calitate asigură performanță constantă și fiabilitate maximă.</a:t>
            </a:r>
            <a:endParaRPr lang="en-US" sz="950" dirty="0"/>
          </a:p>
        </p:txBody>
      </p:sp>
      <p:sp>
        <p:nvSpPr>
          <p:cNvPr id="14" name="Shape 9"/>
          <p:cNvSpPr/>
          <p:nvPr/>
        </p:nvSpPr>
        <p:spPr>
          <a:xfrm>
            <a:off x="491371" y="6352346"/>
            <a:ext cx="6762393" cy="910233"/>
          </a:xfrm>
          <a:prstGeom prst="roundRect">
            <a:avLst>
              <a:gd name="adj" fmla="val 8037"/>
            </a:avLst>
          </a:prstGeom>
          <a:solidFill>
            <a:srgbClr val="FAF9F5"/>
          </a:solidFill>
          <a:ln w="15240">
            <a:solidFill>
              <a:srgbClr val="BFD3D8"/>
            </a:solidFill>
            <a:prstDash val="solid"/>
          </a:ln>
        </p:spPr>
        <p:txBody>
          <a:bodyPr/>
          <a:lstStyle/>
          <a:p>
            <a:endParaRPr lang="en-RO"/>
          </a:p>
        </p:txBody>
      </p:sp>
      <p:pic>
        <p:nvPicPr>
          <p:cNvPr id="15" name="Image 3" descr="preencoded.png"/>
          <p:cNvPicPr>
            <a:picLocks noChangeAspect="1"/>
          </p:cNvPicPr>
          <p:nvPr/>
        </p:nvPicPr>
        <p:blipFill>
          <a:blip r:embed="rId4"/>
          <a:stretch>
            <a:fillRect/>
          </a:stretch>
        </p:blipFill>
        <p:spPr>
          <a:xfrm>
            <a:off x="476131" y="6352346"/>
            <a:ext cx="60960" cy="910233"/>
          </a:xfrm>
          <a:prstGeom prst="rect">
            <a:avLst/>
          </a:prstGeom>
        </p:spPr>
      </p:pic>
      <p:sp>
        <p:nvSpPr>
          <p:cNvPr id="16" name="Text 10"/>
          <p:cNvSpPr/>
          <p:nvPr/>
        </p:nvSpPr>
        <p:spPr>
          <a:xfrm>
            <a:off x="675084" y="6490339"/>
            <a:ext cx="1535549" cy="191929"/>
          </a:xfrm>
          <a:prstGeom prst="rect">
            <a:avLst/>
          </a:prstGeom>
          <a:noFill/>
          <a:ln/>
        </p:spPr>
        <p:txBody>
          <a:bodyPr wrap="none" lIns="0" tIns="0" rIns="0" bIns="0" rtlCol="0" anchor="t"/>
          <a:lstStyle/>
          <a:p>
            <a:pPr marL="0" indent="0" algn="l">
              <a:lnSpc>
                <a:spcPts val="1500"/>
              </a:lnSpc>
              <a:buNone/>
            </a:pPr>
            <a:r>
              <a:rPr lang="en-US" sz="1200" dirty="0">
                <a:solidFill>
                  <a:srgbClr val="384653"/>
                </a:solidFill>
                <a:latin typeface="Host Grotesk Medium" pitchFamily="34" charset="0"/>
                <a:ea typeface="Host Grotesk Medium" pitchFamily="34" charset="-122"/>
                <a:cs typeface="Host Grotesk Medium" pitchFamily="34" charset="-120"/>
              </a:rPr>
              <a:t>Inovație Continuă</a:t>
            </a:r>
            <a:endParaRPr lang="en-US" sz="1200" dirty="0"/>
          </a:p>
        </p:txBody>
      </p:sp>
      <p:sp>
        <p:nvSpPr>
          <p:cNvPr id="17" name="Text 11"/>
          <p:cNvSpPr/>
          <p:nvPr/>
        </p:nvSpPr>
        <p:spPr>
          <a:xfrm>
            <a:off x="675084" y="6755967"/>
            <a:ext cx="6440686" cy="368618"/>
          </a:xfrm>
          <a:prstGeom prst="rect">
            <a:avLst/>
          </a:prstGeom>
          <a:noFill/>
          <a:ln/>
        </p:spPr>
        <p:txBody>
          <a:bodyPr wrap="square" lIns="0" tIns="0" rIns="0" bIns="0" rtlCol="0" anchor="t"/>
          <a:lstStyle/>
          <a:p>
            <a:pPr marL="0" indent="0" algn="l">
              <a:lnSpc>
                <a:spcPts val="1450"/>
              </a:lnSpc>
              <a:buNone/>
            </a:pPr>
            <a:r>
              <a:rPr lang="en-US" sz="950" dirty="0">
                <a:solidFill>
                  <a:srgbClr val="384653"/>
                </a:solidFill>
                <a:latin typeface="Roboto" pitchFamily="34" charset="0"/>
                <a:ea typeface="Roboto" pitchFamily="34" charset="-122"/>
                <a:cs typeface="Roboto" pitchFamily="34" charset="-120"/>
              </a:rPr>
              <a:t>Investim constant în cercetare și dezvoltare pentru a rămâne în fruntea tehnologiilor compozite. Colaborăm cu institute de cercetare și parteneri industriali pentru soluții de vârf.</a:t>
            </a:r>
            <a:endParaRPr lang="en-US" sz="950" dirty="0"/>
          </a:p>
        </p:txBody>
      </p:sp>
      <p:sp>
        <p:nvSpPr>
          <p:cNvPr id="18" name="Shape 12"/>
          <p:cNvSpPr/>
          <p:nvPr/>
        </p:nvSpPr>
        <p:spPr>
          <a:xfrm>
            <a:off x="7376517" y="6352346"/>
            <a:ext cx="6762512" cy="910233"/>
          </a:xfrm>
          <a:prstGeom prst="roundRect">
            <a:avLst>
              <a:gd name="adj" fmla="val 8037"/>
            </a:avLst>
          </a:prstGeom>
          <a:solidFill>
            <a:srgbClr val="FAF9F5"/>
          </a:solidFill>
          <a:ln w="15240">
            <a:solidFill>
              <a:srgbClr val="BFD3D8"/>
            </a:solidFill>
            <a:prstDash val="solid"/>
          </a:ln>
        </p:spPr>
        <p:txBody>
          <a:bodyPr/>
          <a:lstStyle/>
          <a:p>
            <a:endParaRPr lang="en-RO"/>
          </a:p>
        </p:txBody>
      </p:sp>
      <p:pic>
        <p:nvPicPr>
          <p:cNvPr id="19" name="Image 4" descr="preencoded.png"/>
          <p:cNvPicPr>
            <a:picLocks noChangeAspect="1"/>
          </p:cNvPicPr>
          <p:nvPr/>
        </p:nvPicPr>
        <p:blipFill>
          <a:blip r:embed="rId4"/>
          <a:stretch>
            <a:fillRect/>
          </a:stretch>
        </p:blipFill>
        <p:spPr>
          <a:xfrm>
            <a:off x="7361277" y="6352346"/>
            <a:ext cx="60960" cy="910233"/>
          </a:xfrm>
          <a:prstGeom prst="rect">
            <a:avLst/>
          </a:prstGeom>
        </p:spPr>
      </p:pic>
      <p:sp>
        <p:nvSpPr>
          <p:cNvPr id="20" name="Text 13"/>
          <p:cNvSpPr/>
          <p:nvPr/>
        </p:nvSpPr>
        <p:spPr>
          <a:xfrm>
            <a:off x="7560231" y="6490339"/>
            <a:ext cx="1535549" cy="191929"/>
          </a:xfrm>
          <a:prstGeom prst="rect">
            <a:avLst/>
          </a:prstGeom>
          <a:noFill/>
          <a:ln/>
        </p:spPr>
        <p:txBody>
          <a:bodyPr wrap="none" lIns="0" tIns="0" rIns="0" bIns="0" rtlCol="0" anchor="t"/>
          <a:lstStyle/>
          <a:p>
            <a:pPr marL="0" indent="0" algn="l">
              <a:lnSpc>
                <a:spcPts val="1500"/>
              </a:lnSpc>
              <a:buNone/>
            </a:pPr>
            <a:r>
              <a:rPr lang="en-US" sz="1200" dirty="0">
                <a:solidFill>
                  <a:srgbClr val="384653"/>
                </a:solidFill>
                <a:latin typeface="Host Grotesk Medium" pitchFamily="34" charset="0"/>
                <a:ea typeface="Host Grotesk Medium" pitchFamily="34" charset="-122"/>
                <a:cs typeface="Host Grotesk Medium" pitchFamily="34" charset="-120"/>
              </a:rPr>
              <a:t>Satisfacția Clientului</a:t>
            </a:r>
            <a:endParaRPr lang="en-US" sz="1200" dirty="0"/>
          </a:p>
        </p:txBody>
      </p:sp>
      <p:sp>
        <p:nvSpPr>
          <p:cNvPr id="21" name="Text 14"/>
          <p:cNvSpPr/>
          <p:nvPr/>
        </p:nvSpPr>
        <p:spPr>
          <a:xfrm>
            <a:off x="7560231" y="6755967"/>
            <a:ext cx="6440805" cy="368618"/>
          </a:xfrm>
          <a:prstGeom prst="rect">
            <a:avLst/>
          </a:prstGeom>
          <a:noFill/>
          <a:ln/>
        </p:spPr>
        <p:txBody>
          <a:bodyPr wrap="square" lIns="0" tIns="0" rIns="0" bIns="0" rtlCol="0" anchor="t"/>
          <a:lstStyle/>
          <a:p>
            <a:pPr marL="0" indent="0" algn="l">
              <a:lnSpc>
                <a:spcPts val="1450"/>
              </a:lnSpc>
              <a:buNone/>
            </a:pPr>
            <a:r>
              <a:rPr lang="en-US" sz="950" dirty="0">
                <a:solidFill>
                  <a:srgbClr val="384653"/>
                </a:solidFill>
                <a:latin typeface="Roboto" pitchFamily="34" charset="0"/>
                <a:ea typeface="Roboto" pitchFamily="34" charset="-122"/>
                <a:cs typeface="Roboto" pitchFamily="34" charset="-120"/>
              </a:rPr>
              <a:t>Relațiile pe termen lung cu clienții noștri se bazează pe încredere, transparență și livrare la timp. Oferim suport tehnic complet pe toată durata de viață a produselor.</a:t>
            </a:r>
            <a:endParaRPr lang="en-US" sz="950" dirty="0"/>
          </a:p>
        </p:txBody>
      </p:sp>
      <p:sp>
        <p:nvSpPr>
          <p:cNvPr id="22" name="Text 15"/>
          <p:cNvSpPr/>
          <p:nvPr/>
        </p:nvSpPr>
        <p:spPr>
          <a:xfrm>
            <a:off x="491371" y="7400691"/>
            <a:ext cx="13647658" cy="184309"/>
          </a:xfrm>
          <a:prstGeom prst="rect">
            <a:avLst/>
          </a:prstGeom>
          <a:noFill/>
          <a:ln/>
        </p:spPr>
        <p:txBody>
          <a:bodyPr wrap="none" lIns="0" tIns="0" rIns="0" bIns="0" rtlCol="0" anchor="t"/>
          <a:lstStyle/>
          <a:p>
            <a:pPr marL="0" indent="0" algn="l">
              <a:lnSpc>
                <a:spcPts val="1450"/>
              </a:lnSpc>
              <a:buNone/>
            </a:pPr>
            <a:r>
              <a:rPr lang="en-US" sz="950" dirty="0">
                <a:solidFill>
                  <a:srgbClr val="384653"/>
                </a:solidFill>
                <a:latin typeface="Roboto" pitchFamily="34" charset="0"/>
                <a:ea typeface="Roboto" pitchFamily="34" charset="-122"/>
                <a:cs typeface="Roboto" pitchFamily="34" charset="-120"/>
              </a:rPr>
              <a:t>Vizitați </a:t>
            </a:r>
            <a:r>
              <a:rPr lang="en-US" sz="950" u="sng" dirty="0">
                <a:solidFill>
                  <a:srgbClr val="3A6B7E"/>
                </a:solidFill>
                <a:latin typeface="Roboto" pitchFamily="34" charset="0"/>
                <a:ea typeface="Roboto" pitchFamily="34" charset="-122"/>
                <a:cs typeface="Roboto" pitchFamily="34" charset="-120"/>
                <a:hlinkClick r:id="rId5">
                  <a:extLst>
                    <a:ext uri="{A12FA001-AC4F-418D-AE19-62706E023703}">
                      <ahyp:hlinkClr xmlns:ahyp="http://schemas.microsoft.com/office/drawing/2018/hyperlinkcolor" val="tx"/>
                    </a:ext>
                  </a:extLst>
                </a:hlinkClick>
              </a:rPr>
              <a:t>yachtconstructions.com</a:t>
            </a:r>
            <a:r>
              <a:rPr lang="en-US" sz="950" dirty="0">
                <a:solidFill>
                  <a:srgbClr val="384653"/>
                </a:solidFill>
                <a:latin typeface="Roboto" pitchFamily="34" charset="0"/>
                <a:ea typeface="Roboto" pitchFamily="34" charset="-122"/>
                <a:cs typeface="Roboto" pitchFamily="34" charset="-120"/>
              </a:rPr>
              <a:t> pentru mai multe detalii despre capacitățile noastre de producție și proiectele finalizate.</a:t>
            </a:r>
            <a:endParaRPr lang="en-US" sz="950" dirty="0"/>
          </a:p>
        </p:txBody>
      </p:sp>
      <p:pic>
        <p:nvPicPr>
          <p:cNvPr id="23" name="Picture 22">
            <a:extLst>
              <a:ext uri="{FF2B5EF4-FFF2-40B4-BE49-F238E27FC236}">
                <a16:creationId xmlns:a16="http://schemas.microsoft.com/office/drawing/2014/main" id="{EEDAD8CA-DAB1-FD09-81D1-8F142B92CB08}"/>
              </a:ext>
            </a:extLst>
          </p:cNvPr>
          <p:cNvPicPr>
            <a:picLocks noChangeAspect="1"/>
          </p:cNvPicPr>
          <p:nvPr/>
        </p:nvPicPr>
        <p:blipFill>
          <a:blip r:embed="rId6"/>
          <a:stretch>
            <a:fillRect/>
          </a:stretch>
        </p:blipFill>
        <p:spPr>
          <a:xfrm>
            <a:off x="12256946" y="7683500"/>
            <a:ext cx="2336800" cy="546100"/>
          </a:xfrm>
          <a:prstGeom prst="rect">
            <a:avLst/>
          </a:prstGeom>
        </p:spPr>
      </p:pic>
      <p:pic>
        <p:nvPicPr>
          <p:cNvPr id="1026" name="Picture 2" descr="Industria ucraineană de apărare a dezvoltat o nouă dronă marină de luptă  (Foto) | DefenseRomania.ro">
            <a:extLst>
              <a:ext uri="{FF2B5EF4-FFF2-40B4-BE49-F238E27FC236}">
                <a16:creationId xmlns:a16="http://schemas.microsoft.com/office/drawing/2014/main" id="{E5063906-8D40-D10C-7229-723A31A3776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560422" y="2260041"/>
            <a:ext cx="4529920" cy="249483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a:extLst>
              <a:ext uri="{FF2B5EF4-FFF2-40B4-BE49-F238E27FC236}">
                <a16:creationId xmlns:a16="http://schemas.microsoft.com/office/drawing/2014/main" id="{9EC1045E-1F0C-FAC2-8824-B1F0E969E8CC}"/>
              </a:ext>
            </a:extLst>
          </p:cNvPr>
          <p:cNvPicPr>
            <a:picLocks noChangeAspect="1"/>
          </p:cNvPicPr>
          <p:nvPr/>
        </p:nvPicPr>
        <p:blipFill>
          <a:blip r:embed="rId8"/>
          <a:stretch>
            <a:fillRect/>
          </a:stretch>
        </p:blipFill>
        <p:spPr>
          <a:xfrm>
            <a:off x="10464800" y="2280880"/>
            <a:ext cx="3643749" cy="247400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396835" y="272891"/>
            <a:ext cx="6811566" cy="310158"/>
          </a:xfrm>
          <a:prstGeom prst="rect">
            <a:avLst/>
          </a:prstGeom>
          <a:noFill/>
          <a:ln/>
        </p:spPr>
        <p:txBody>
          <a:bodyPr wrap="none" lIns="0" tIns="0" rIns="0" bIns="0" rtlCol="0" anchor="t"/>
          <a:lstStyle/>
          <a:p>
            <a:pPr marL="0" indent="0" algn="l">
              <a:lnSpc>
                <a:spcPts val="2400"/>
              </a:lnSpc>
              <a:buNone/>
            </a:pPr>
            <a:r>
              <a:rPr lang="en-US" sz="1950" dirty="0">
                <a:solidFill>
                  <a:srgbClr val="2E3C4E"/>
                </a:solidFill>
                <a:latin typeface="Host Grotesk Medium" pitchFamily="34" charset="0"/>
                <a:ea typeface="Host Grotesk Medium" pitchFamily="34" charset="-122"/>
                <a:cs typeface="Host Grotesk Medium" pitchFamily="34" charset="-120"/>
              </a:rPr>
              <a:t>Materiale Compozite: Avantaje Cheie pentru Aplicații Militare</a:t>
            </a:r>
            <a:endParaRPr lang="en-US" sz="1950" dirty="0"/>
          </a:p>
        </p:txBody>
      </p:sp>
      <p:sp>
        <p:nvSpPr>
          <p:cNvPr id="3" name="Text 1"/>
          <p:cNvSpPr/>
          <p:nvPr/>
        </p:nvSpPr>
        <p:spPr>
          <a:xfrm>
            <a:off x="396835" y="781407"/>
            <a:ext cx="13836729" cy="148709"/>
          </a:xfrm>
          <a:prstGeom prst="rect">
            <a:avLst/>
          </a:prstGeom>
          <a:noFill/>
          <a:ln/>
        </p:spPr>
        <p:txBody>
          <a:bodyPr wrap="none" lIns="0" tIns="0" rIns="0" bIns="0" rtlCol="0" anchor="t"/>
          <a:lstStyle/>
          <a:p>
            <a:pPr marL="0" indent="0" algn="l">
              <a:lnSpc>
                <a:spcPts val="1150"/>
              </a:lnSpc>
              <a:buNone/>
            </a:pPr>
            <a:r>
              <a:rPr lang="en-US" sz="750" dirty="0">
                <a:solidFill>
                  <a:srgbClr val="384653"/>
                </a:solidFill>
                <a:latin typeface="Roboto" pitchFamily="34" charset="0"/>
                <a:ea typeface="Roboto" pitchFamily="34" charset="-122"/>
                <a:cs typeface="Roboto" pitchFamily="34" charset="-120"/>
              </a:rPr>
              <a:t>Materialele compozite avansate utilizate de ACC SRL oferă avantaje decisive față de construcțiile tradiționale din oțel sau aluminiu. Aceste materiale revoluționare transformă fundamental capabilitățile operaționale ale flotelor navale moderne.</a:t>
            </a:r>
            <a:endParaRPr lang="en-US" sz="750" dirty="0"/>
          </a:p>
        </p:txBody>
      </p:sp>
      <p:pic>
        <p:nvPicPr>
          <p:cNvPr id="4" name="Image 0" descr="preencoded.png"/>
          <p:cNvPicPr>
            <a:picLocks noChangeAspect="1"/>
          </p:cNvPicPr>
          <p:nvPr/>
        </p:nvPicPr>
        <p:blipFill>
          <a:blip r:embed="rId3"/>
          <a:stretch>
            <a:fillRect/>
          </a:stretch>
        </p:blipFill>
        <p:spPr>
          <a:xfrm>
            <a:off x="396835" y="1041678"/>
            <a:ext cx="297656" cy="297656"/>
          </a:xfrm>
          <a:prstGeom prst="rect">
            <a:avLst/>
          </a:prstGeom>
        </p:spPr>
      </p:pic>
      <p:sp>
        <p:nvSpPr>
          <p:cNvPr id="5" name="Text 2"/>
          <p:cNvSpPr/>
          <p:nvPr/>
        </p:nvSpPr>
        <p:spPr>
          <a:xfrm>
            <a:off x="396835" y="1463278"/>
            <a:ext cx="1667113" cy="155019"/>
          </a:xfrm>
          <a:prstGeom prst="rect">
            <a:avLst/>
          </a:prstGeom>
          <a:noFill/>
          <a:ln/>
        </p:spPr>
        <p:txBody>
          <a:bodyPr wrap="none" lIns="0" tIns="0" rIns="0" bIns="0" rtlCol="0" anchor="t"/>
          <a:lstStyle/>
          <a:p>
            <a:pPr marL="0" indent="0" algn="l">
              <a:lnSpc>
                <a:spcPts val="1200"/>
              </a:lnSpc>
              <a:buNone/>
            </a:pPr>
            <a:r>
              <a:rPr lang="en-US" sz="950" dirty="0">
                <a:solidFill>
                  <a:srgbClr val="384653"/>
                </a:solidFill>
                <a:latin typeface="Host Grotesk Medium" pitchFamily="34" charset="0"/>
                <a:ea typeface="Host Grotesk Medium" pitchFamily="34" charset="-122"/>
                <a:cs typeface="Host Grotesk Medium" pitchFamily="34" charset="-120"/>
              </a:rPr>
              <a:t>Greutate Redusă Semnificativ</a:t>
            </a:r>
            <a:endParaRPr lang="en-US" sz="950" dirty="0"/>
          </a:p>
        </p:txBody>
      </p:sp>
      <p:sp>
        <p:nvSpPr>
          <p:cNvPr id="6" name="Text 3"/>
          <p:cNvSpPr/>
          <p:nvPr/>
        </p:nvSpPr>
        <p:spPr>
          <a:xfrm>
            <a:off x="396835" y="1677829"/>
            <a:ext cx="6856333" cy="297418"/>
          </a:xfrm>
          <a:prstGeom prst="rect">
            <a:avLst/>
          </a:prstGeom>
          <a:noFill/>
          <a:ln/>
        </p:spPr>
        <p:txBody>
          <a:bodyPr wrap="square" lIns="0" tIns="0" rIns="0" bIns="0" rtlCol="0" anchor="t"/>
          <a:lstStyle/>
          <a:p>
            <a:pPr marL="0" indent="0" algn="l">
              <a:lnSpc>
                <a:spcPts val="1150"/>
              </a:lnSpc>
              <a:buNone/>
            </a:pPr>
            <a:r>
              <a:rPr lang="en-US" sz="750" dirty="0">
                <a:solidFill>
                  <a:srgbClr val="384653"/>
                </a:solidFill>
                <a:latin typeface="Roboto" pitchFamily="34" charset="0"/>
                <a:ea typeface="Roboto" pitchFamily="34" charset="-122"/>
                <a:cs typeface="Roboto" pitchFamily="34" charset="-120"/>
              </a:rPr>
              <a:t>Reducere cu până la </a:t>
            </a:r>
            <a:r>
              <a:rPr lang="en-US" sz="750" dirty="0">
                <a:solidFill>
                  <a:srgbClr val="384653"/>
                </a:solidFill>
                <a:highlight>
                  <a:srgbClr val="95CCDA"/>
                </a:highlight>
                <a:latin typeface="Roboto" pitchFamily="34" charset="0"/>
                <a:ea typeface="Roboto" pitchFamily="34" charset="-122"/>
                <a:cs typeface="Roboto" pitchFamily="34" charset="-120"/>
              </a:rPr>
              <a:t>60% din greutatea</a:t>
            </a:r>
            <a:r>
              <a:rPr lang="en-US" sz="750" dirty="0">
                <a:solidFill>
                  <a:srgbClr val="384653"/>
                </a:solidFill>
                <a:latin typeface="Roboto" pitchFamily="34" charset="0"/>
                <a:ea typeface="Roboto" pitchFamily="34" charset="-122"/>
                <a:cs typeface="Roboto" pitchFamily="34" charset="-120"/>
              </a:rPr>
              <a:t> echivalentului metalic. Acest lucru se traduce direct în viteză superioară, manevrabilitate excepțională, autonomie extinsă și reducerea dramatică a consumului de combustibil – economii operaționale substanțiale pe termen lung.</a:t>
            </a:r>
            <a:endParaRPr lang="en-US" sz="750" dirty="0"/>
          </a:p>
        </p:txBody>
      </p:sp>
      <p:pic>
        <p:nvPicPr>
          <p:cNvPr id="7" name="Image 1" descr="preencoded.png"/>
          <p:cNvPicPr>
            <a:picLocks noChangeAspect="1"/>
          </p:cNvPicPr>
          <p:nvPr/>
        </p:nvPicPr>
        <p:blipFill>
          <a:blip r:embed="rId4"/>
          <a:stretch>
            <a:fillRect/>
          </a:stretch>
        </p:blipFill>
        <p:spPr>
          <a:xfrm>
            <a:off x="7377113" y="1041678"/>
            <a:ext cx="297656" cy="297656"/>
          </a:xfrm>
          <a:prstGeom prst="rect">
            <a:avLst/>
          </a:prstGeom>
        </p:spPr>
      </p:pic>
      <p:sp>
        <p:nvSpPr>
          <p:cNvPr id="8" name="Text 4"/>
          <p:cNvSpPr/>
          <p:nvPr/>
        </p:nvSpPr>
        <p:spPr>
          <a:xfrm>
            <a:off x="7377113" y="1463278"/>
            <a:ext cx="2352199" cy="155019"/>
          </a:xfrm>
          <a:prstGeom prst="rect">
            <a:avLst/>
          </a:prstGeom>
          <a:noFill/>
          <a:ln/>
        </p:spPr>
        <p:txBody>
          <a:bodyPr wrap="none" lIns="0" tIns="0" rIns="0" bIns="0" rtlCol="0" anchor="t"/>
          <a:lstStyle/>
          <a:p>
            <a:pPr marL="0" indent="0" algn="l">
              <a:lnSpc>
                <a:spcPts val="1200"/>
              </a:lnSpc>
              <a:buNone/>
            </a:pPr>
            <a:r>
              <a:rPr lang="en-US" sz="950" dirty="0">
                <a:solidFill>
                  <a:srgbClr val="384653"/>
                </a:solidFill>
                <a:latin typeface="Host Grotesk Medium" pitchFamily="34" charset="0"/>
                <a:ea typeface="Host Grotesk Medium" pitchFamily="34" charset="-122"/>
                <a:cs typeface="Host Grotesk Medium" pitchFamily="34" charset="-120"/>
              </a:rPr>
              <a:t>Rezistență Superioară Multi-Dimensională</a:t>
            </a:r>
            <a:endParaRPr lang="en-US" sz="950" dirty="0"/>
          </a:p>
        </p:txBody>
      </p:sp>
      <p:sp>
        <p:nvSpPr>
          <p:cNvPr id="9" name="Text 5"/>
          <p:cNvSpPr/>
          <p:nvPr/>
        </p:nvSpPr>
        <p:spPr>
          <a:xfrm>
            <a:off x="7377113" y="1677829"/>
            <a:ext cx="6856452" cy="297418"/>
          </a:xfrm>
          <a:prstGeom prst="rect">
            <a:avLst/>
          </a:prstGeom>
          <a:noFill/>
          <a:ln/>
        </p:spPr>
        <p:txBody>
          <a:bodyPr wrap="square" lIns="0" tIns="0" rIns="0" bIns="0" rtlCol="0" anchor="t"/>
          <a:lstStyle/>
          <a:p>
            <a:pPr marL="0" indent="0" algn="l">
              <a:lnSpc>
                <a:spcPts val="1150"/>
              </a:lnSpc>
              <a:buNone/>
            </a:pPr>
            <a:r>
              <a:rPr lang="en-US" sz="750" dirty="0">
                <a:solidFill>
                  <a:srgbClr val="384653"/>
                </a:solidFill>
                <a:latin typeface="Roboto" pitchFamily="34" charset="0"/>
                <a:ea typeface="Roboto" pitchFamily="34" charset="-122"/>
                <a:cs typeface="Roboto" pitchFamily="34" charset="-120"/>
              </a:rPr>
              <a:t>Performanță excepțională la impact, rezistență totală la coroziunea în mediul marin salin și rezistență superioară la oboseală structurală. Compozitele noastre mențin integritatea structurală chiar și în cele mai dure condiții de operare.</a:t>
            </a:r>
            <a:endParaRPr lang="en-US" sz="750" dirty="0"/>
          </a:p>
        </p:txBody>
      </p:sp>
      <p:pic>
        <p:nvPicPr>
          <p:cNvPr id="10" name="Image 2" descr="preencoded.png"/>
          <p:cNvPicPr>
            <a:picLocks noChangeAspect="1"/>
          </p:cNvPicPr>
          <p:nvPr/>
        </p:nvPicPr>
        <p:blipFill>
          <a:blip r:embed="rId5"/>
          <a:stretch>
            <a:fillRect/>
          </a:stretch>
        </p:blipFill>
        <p:spPr>
          <a:xfrm>
            <a:off x="396835" y="2173605"/>
            <a:ext cx="297656" cy="297656"/>
          </a:xfrm>
          <a:prstGeom prst="rect">
            <a:avLst/>
          </a:prstGeom>
        </p:spPr>
      </p:pic>
      <p:sp>
        <p:nvSpPr>
          <p:cNvPr id="11" name="Text 6"/>
          <p:cNvSpPr/>
          <p:nvPr/>
        </p:nvSpPr>
        <p:spPr>
          <a:xfrm>
            <a:off x="396835" y="2595205"/>
            <a:ext cx="1609130" cy="155019"/>
          </a:xfrm>
          <a:prstGeom prst="rect">
            <a:avLst/>
          </a:prstGeom>
          <a:noFill/>
          <a:ln/>
        </p:spPr>
        <p:txBody>
          <a:bodyPr wrap="none" lIns="0" tIns="0" rIns="0" bIns="0" rtlCol="0" anchor="t"/>
          <a:lstStyle/>
          <a:p>
            <a:pPr marL="0" indent="0" algn="l">
              <a:lnSpc>
                <a:spcPts val="1200"/>
              </a:lnSpc>
              <a:buNone/>
            </a:pPr>
            <a:r>
              <a:rPr lang="en-US" sz="950" dirty="0">
                <a:solidFill>
                  <a:srgbClr val="384653"/>
                </a:solidFill>
                <a:latin typeface="Host Grotesk Medium" pitchFamily="34" charset="0"/>
                <a:ea typeface="Host Grotesk Medium" pitchFamily="34" charset="-122"/>
                <a:cs typeface="Host Grotesk Medium" pitchFamily="34" charset="-120"/>
              </a:rPr>
              <a:t>Capabilități Stealth Avansate</a:t>
            </a:r>
            <a:endParaRPr lang="en-US" sz="950" dirty="0"/>
          </a:p>
        </p:txBody>
      </p:sp>
      <p:sp>
        <p:nvSpPr>
          <p:cNvPr id="12" name="Text 7"/>
          <p:cNvSpPr/>
          <p:nvPr/>
        </p:nvSpPr>
        <p:spPr>
          <a:xfrm>
            <a:off x="396835" y="2809756"/>
            <a:ext cx="6856333" cy="297418"/>
          </a:xfrm>
          <a:prstGeom prst="rect">
            <a:avLst/>
          </a:prstGeom>
          <a:noFill/>
          <a:ln/>
        </p:spPr>
        <p:txBody>
          <a:bodyPr wrap="square" lIns="0" tIns="0" rIns="0" bIns="0" rtlCol="0" anchor="t"/>
          <a:lstStyle/>
          <a:p>
            <a:pPr marL="0" indent="0" algn="l">
              <a:lnSpc>
                <a:spcPts val="1150"/>
              </a:lnSpc>
              <a:buNone/>
            </a:pPr>
            <a:r>
              <a:rPr lang="en-US" sz="750" dirty="0">
                <a:solidFill>
                  <a:srgbClr val="384653"/>
                </a:solidFill>
                <a:latin typeface="Roboto" pitchFamily="34" charset="0"/>
                <a:ea typeface="Roboto" pitchFamily="34" charset="-122"/>
                <a:cs typeface="Roboto" pitchFamily="34" charset="-120"/>
              </a:rPr>
              <a:t>Reducerea dramatică a semnăturii radar, eliminarea practic completă a semnăturii magnetice și minimizarea amprentei infraroșii. Aceste caracteristici oferă </a:t>
            </a:r>
            <a:r>
              <a:rPr lang="en-US" sz="750" b="1" dirty="0">
                <a:solidFill>
                  <a:srgbClr val="384653"/>
                </a:solidFill>
                <a:latin typeface="Roboto" pitchFamily="34" charset="0"/>
                <a:ea typeface="Roboto" pitchFamily="34" charset="-122"/>
                <a:cs typeface="Roboto" pitchFamily="34" charset="-120"/>
              </a:rPr>
              <a:t>avantaj tactic decisiv</a:t>
            </a:r>
            <a:r>
              <a:rPr lang="en-US" sz="750" dirty="0">
                <a:solidFill>
                  <a:srgbClr val="384653"/>
                </a:solidFill>
                <a:latin typeface="Roboto" pitchFamily="34" charset="0"/>
                <a:ea typeface="Roboto" pitchFamily="34" charset="-122"/>
                <a:cs typeface="Roboto" pitchFamily="34" charset="-120"/>
              </a:rPr>
              <a:t> în operațiuni speciale și misiuni sensibile.</a:t>
            </a:r>
            <a:endParaRPr lang="en-US" sz="750" dirty="0"/>
          </a:p>
        </p:txBody>
      </p:sp>
      <p:pic>
        <p:nvPicPr>
          <p:cNvPr id="13" name="Image 3" descr="preencoded.png"/>
          <p:cNvPicPr>
            <a:picLocks noChangeAspect="1"/>
          </p:cNvPicPr>
          <p:nvPr/>
        </p:nvPicPr>
        <p:blipFill>
          <a:blip r:embed="rId6"/>
          <a:stretch>
            <a:fillRect/>
          </a:stretch>
        </p:blipFill>
        <p:spPr>
          <a:xfrm>
            <a:off x="7377113" y="2173605"/>
            <a:ext cx="297656" cy="297656"/>
          </a:xfrm>
          <a:prstGeom prst="rect">
            <a:avLst/>
          </a:prstGeom>
        </p:spPr>
      </p:pic>
      <p:sp>
        <p:nvSpPr>
          <p:cNvPr id="14" name="Text 8"/>
          <p:cNvSpPr/>
          <p:nvPr/>
        </p:nvSpPr>
        <p:spPr>
          <a:xfrm>
            <a:off x="7377113" y="2595205"/>
            <a:ext cx="2311598" cy="155019"/>
          </a:xfrm>
          <a:prstGeom prst="rect">
            <a:avLst/>
          </a:prstGeom>
          <a:noFill/>
          <a:ln/>
        </p:spPr>
        <p:txBody>
          <a:bodyPr wrap="none" lIns="0" tIns="0" rIns="0" bIns="0" rtlCol="0" anchor="t"/>
          <a:lstStyle/>
          <a:p>
            <a:pPr marL="0" indent="0" algn="l">
              <a:lnSpc>
                <a:spcPts val="1200"/>
              </a:lnSpc>
              <a:buNone/>
            </a:pPr>
            <a:r>
              <a:rPr lang="en-US" sz="950" dirty="0">
                <a:solidFill>
                  <a:srgbClr val="384653"/>
                </a:solidFill>
                <a:latin typeface="Host Grotesk Medium" pitchFamily="34" charset="0"/>
                <a:ea typeface="Host Grotesk Medium" pitchFamily="34" charset="-122"/>
                <a:cs typeface="Host Grotesk Medium" pitchFamily="34" charset="-120"/>
              </a:rPr>
              <a:t>Durabilitate și Economie pe Termen Lung</a:t>
            </a:r>
            <a:endParaRPr lang="en-US" sz="950" dirty="0"/>
          </a:p>
        </p:txBody>
      </p:sp>
      <p:sp>
        <p:nvSpPr>
          <p:cNvPr id="15" name="Text 9"/>
          <p:cNvSpPr/>
          <p:nvPr/>
        </p:nvSpPr>
        <p:spPr>
          <a:xfrm>
            <a:off x="7377113" y="2809756"/>
            <a:ext cx="6856452" cy="297418"/>
          </a:xfrm>
          <a:prstGeom prst="rect">
            <a:avLst/>
          </a:prstGeom>
          <a:noFill/>
          <a:ln/>
        </p:spPr>
        <p:txBody>
          <a:bodyPr wrap="square" lIns="0" tIns="0" rIns="0" bIns="0" rtlCol="0" anchor="t"/>
          <a:lstStyle/>
          <a:p>
            <a:pPr marL="0" indent="0" algn="l">
              <a:lnSpc>
                <a:spcPts val="1150"/>
              </a:lnSpc>
              <a:buNone/>
            </a:pPr>
            <a:r>
              <a:rPr lang="en-US" sz="750" dirty="0">
                <a:solidFill>
                  <a:srgbClr val="384653"/>
                </a:solidFill>
                <a:latin typeface="Roboto" pitchFamily="34" charset="0"/>
                <a:ea typeface="Roboto" pitchFamily="34" charset="-122"/>
                <a:cs typeface="Roboto" pitchFamily="34" charset="-120"/>
              </a:rPr>
              <a:t>Costuri de mentenanță reduse cu până la </a:t>
            </a:r>
            <a:r>
              <a:rPr lang="en-US" sz="750" dirty="0">
                <a:solidFill>
                  <a:srgbClr val="384653"/>
                </a:solidFill>
                <a:highlight>
                  <a:srgbClr val="95CCDA"/>
                </a:highlight>
                <a:latin typeface="Roboto" pitchFamily="34" charset="0"/>
                <a:ea typeface="Roboto" pitchFamily="34" charset="-122"/>
                <a:cs typeface="Roboto" pitchFamily="34" charset="-120"/>
              </a:rPr>
              <a:t>70%</a:t>
            </a:r>
            <a:r>
              <a:rPr lang="en-US" sz="750" dirty="0">
                <a:solidFill>
                  <a:srgbClr val="384653"/>
                </a:solidFill>
                <a:latin typeface="Roboto" pitchFamily="34" charset="0"/>
                <a:ea typeface="Roboto" pitchFamily="34" charset="-122"/>
                <a:cs typeface="Roboto" pitchFamily="34" charset="-120"/>
              </a:rPr>
              <a:t> față de construcțiile metalice. Durată de viață extinsă fără degradare semnificativă. Rezultatul: cost total de proprietate dramatic mai mic pe întreaga durată de serviciu.</a:t>
            </a:r>
            <a:endParaRPr lang="en-US" sz="750" dirty="0"/>
          </a:p>
        </p:txBody>
      </p:sp>
      <p:pic>
        <p:nvPicPr>
          <p:cNvPr id="16" name="Image 4" descr="preencoded.png"/>
          <p:cNvPicPr>
            <a:picLocks noChangeAspect="1"/>
          </p:cNvPicPr>
          <p:nvPr/>
        </p:nvPicPr>
        <p:blipFill>
          <a:blip r:embed="rId7"/>
          <a:stretch>
            <a:fillRect/>
          </a:stretch>
        </p:blipFill>
        <p:spPr>
          <a:xfrm>
            <a:off x="236031" y="3597590"/>
            <a:ext cx="7289910" cy="3763574"/>
          </a:xfrm>
          <a:prstGeom prst="rect">
            <a:avLst/>
          </a:prstGeom>
        </p:spPr>
      </p:pic>
      <p:sp>
        <p:nvSpPr>
          <p:cNvPr id="17" name="Shape 10"/>
          <p:cNvSpPr/>
          <p:nvPr/>
        </p:nvSpPr>
        <p:spPr>
          <a:xfrm>
            <a:off x="6901458" y="10669429"/>
            <a:ext cx="99179" cy="99179"/>
          </a:xfrm>
          <a:prstGeom prst="roundRect">
            <a:avLst>
              <a:gd name="adj" fmla="val 18439"/>
            </a:avLst>
          </a:prstGeom>
          <a:solidFill>
            <a:srgbClr val="143139"/>
          </a:solidFill>
          <a:ln/>
        </p:spPr>
        <p:txBody>
          <a:bodyPr/>
          <a:lstStyle/>
          <a:p>
            <a:endParaRPr lang="en-RO"/>
          </a:p>
        </p:txBody>
      </p:sp>
      <p:sp>
        <p:nvSpPr>
          <p:cNvPr id="18" name="Text 11"/>
          <p:cNvSpPr/>
          <p:nvPr/>
        </p:nvSpPr>
        <p:spPr>
          <a:xfrm>
            <a:off x="7061597" y="10669429"/>
            <a:ext cx="177403" cy="99179"/>
          </a:xfrm>
          <a:prstGeom prst="rect">
            <a:avLst/>
          </a:prstGeom>
          <a:noFill/>
          <a:ln/>
        </p:spPr>
        <p:txBody>
          <a:bodyPr wrap="none" lIns="0" tIns="0" rIns="0" bIns="0" rtlCol="0" anchor="t"/>
          <a:lstStyle/>
          <a:p>
            <a:pPr marL="0" indent="0" algn="l">
              <a:lnSpc>
                <a:spcPts val="750"/>
              </a:lnSpc>
              <a:buNone/>
            </a:pPr>
            <a:r>
              <a:rPr lang="en-US" sz="750" dirty="0">
                <a:solidFill>
                  <a:srgbClr val="384653"/>
                </a:solidFill>
                <a:latin typeface="Roboto" pitchFamily="34" charset="0"/>
                <a:ea typeface="Roboto" pitchFamily="34" charset="-122"/>
                <a:cs typeface="Roboto" pitchFamily="34" charset="-120"/>
              </a:rPr>
              <a:t>Oțel</a:t>
            </a:r>
            <a:endParaRPr lang="en-US" sz="750" dirty="0"/>
          </a:p>
        </p:txBody>
      </p:sp>
      <p:sp>
        <p:nvSpPr>
          <p:cNvPr id="19" name="Shape 12"/>
          <p:cNvSpPr/>
          <p:nvPr/>
        </p:nvSpPr>
        <p:spPr>
          <a:xfrm>
            <a:off x="7391400" y="10669429"/>
            <a:ext cx="99179" cy="99179"/>
          </a:xfrm>
          <a:prstGeom prst="roundRect">
            <a:avLst>
              <a:gd name="adj" fmla="val 18439"/>
            </a:avLst>
          </a:prstGeom>
          <a:solidFill>
            <a:srgbClr val="296675"/>
          </a:solidFill>
          <a:ln/>
        </p:spPr>
        <p:txBody>
          <a:bodyPr/>
          <a:lstStyle/>
          <a:p>
            <a:endParaRPr lang="en-RO"/>
          </a:p>
        </p:txBody>
      </p:sp>
      <p:sp>
        <p:nvSpPr>
          <p:cNvPr id="20" name="Text 13"/>
          <p:cNvSpPr/>
          <p:nvPr/>
        </p:nvSpPr>
        <p:spPr>
          <a:xfrm>
            <a:off x="7551539" y="10669429"/>
            <a:ext cx="643295" cy="99179"/>
          </a:xfrm>
          <a:prstGeom prst="rect">
            <a:avLst/>
          </a:prstGeom>
          <a:noFill/>
          <a:ln/>
        </p:spPr>
        <p:txBody>
          <a:bodyPr wrap="none" lIns="0" tIns="0" rIns="0" bIns="0" rtlCol="0" anchor="t"/>
          <a:lstStyle/>
          <a:p>
            <a:pPr marL="0" indent="0" algn="l">
              <a:lnSpc>
                <a:spcPts val="750"/>
              </a:lnSpc>
              <a:buNone/>
            </a:pPr>
            <a:r>
              <a:rPr lang="en-US" sz="750" dirty="0">
                <a:solidFill>
                  <a:srgbClr val="384653"/>
                </a:solidFill>
                <a:latin typeface="Roboto" pitchFamily="34" charset="0"/>
                <a:ea typeface="Roboto" pitchFamily="34" charset="-122"/>
                <a:cs typeface="Roboto" pitchFamily="34" charset="-120"/>
              </a:rPr>
              <a:t>Compozit ACC</a:t>
            </a:r>
            <a:endParaRPr lang="en-US" sz="750" dirty="0"/>
          </a:p>
        </p:txBody>
      </p:sp>
      <p:pic>
        <p:nvPicPr>
          <p:cNvPr id="27" name="Picture 26">
            <a:extLst>
              <a:ext uri="{FF2B5EF4-FFF2-40B4-BE49-F238E27FC236}">
                <a16:creationId xmlns:a16="http://schemas.microsoft.com/office/drawing/2014/main" id="{B67CAA77-9F83-0585-FDD6-D0662787BCFC}"/>
              </a:ext>
            </a:extLst>
          </p:cNvPr>
          <p:cNvPicPr>
            <a:picLocks noChangeAspect="1"/>
          </p:cNvPicPr>
          <p:nvPr/>
        </p:nvPicPr>
        <p:blipFill>
          <a:blip r:embed="rId8"/>
          <a:stretch>
            <a:fillRect/>
          </a:stretch>
        </p:blipFill>
        <p:spPr>
          <a:xfrm>
            <a:off x="7551539" y="4114800"/>
            <a:ext cx="6885244" cy="2306821"/>
          </a:xfrm>
          <a:prstGeom prst="rect">
            <a:avLst/>
          </a:prstGeom>
        </p:spPr>
      </p:pic>
      <p:pic>
        <p:nvPicPr>
          <p:cNvPr id="28" name="Picture 27">
            <a:extLst>
              <a:ext uri="{FF2B5EF4-FFF2-40B4-BE49-F238E27FC236}">
                <a16:creationId xmlns:a16="http://schemas.microsoft.com/office/drawing/2014/main" id="{80DEDDF1-66CD-794D-38D3-C887B925FAA2}"/>
              </a:ext>
            </a:extLst>
          </p:cNvPr>
          <p:cNvPicPr>
            <a:picLocks noChangeAspect="1"/>
          </p:cNvPicPr>
          <p:nvPr/>
        </p:nvPicPr>
        <p:blipFill>
          <a:blip r:embed="rId9"/>
          <a:stretch>
            <a:fillRect/>
          </a:stretch>
        </p:blipFill>
        <p:spPr>
          <a:xfrm>
            <a:off x="14107886" y="5042263"/>
            <a:ext cx="354495" cy="862148"/>
          </a:xfrm>
          <a:prstGeom prst="rect">
            <a:avLst/>
          </a:prstGeom>
        </p:spPr>
      </p:pic>
      <p:pic>
        <p:nvPicPr>
          <p:cNvPr id="21" name="Picture 20">
            <a:extLst>
              <a:ext uri="{FF2B5EF4-FFF2-40B4-BE49-F238E27FC236}">
                <a16:creationId xmlns:a16="http://schemas.microsoft.com/office/drawing/2014/main" id="{E7A60593-1AAB-451D-5EDC-6F3171371A56}"/>
              </a:ext>
            </a:extLst>
          </p:cNvPr>
          <p:cNvPicPr>
            <a:picLocks noChangeAspect="1"/>
          </p:cNvPicPr>
          <p:nvPr/>
        </p:nvPicPr>
        <p:blipFill>
          <a:blip r:embed="rId10"/>
          <a:stretch>
            <a:fillRect/>
          </a:stretch>
        </p:blipFill>
        <p:spPr>
          <a:xfrm>
            <a:off x="11811000" y="7670800"/>
            <a:ext cx="2819400" cy="55880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43" name="Picture 42">
            <a:extLst>
              <a:ext uri="{FF2B5EF4-FFF2-40B4-BE49-F238E27FC236}">
                <a16:creationId xmlns:a16="http://schemas.microsoft.com/office/drawing/2014/main" id="{CAD07C86-F5C6-659B-23CD-7487B4300E80}"/>
              </a:ext>
            </a:extLst>
          </p:cNvPr>
          <p:cNvPicPr>
            <a:picLocks noChangeAspect="1"/>
          </p:cNvPicPr>
          <p:nvPr/>
        </p:nvPicPr>
        <p:blipFill>
          <a:blip r:embed="rId3"/>
          <a:stretch>
            <a:fillRect/>
          </a:stretch>
        </p:blipFill>
        <p:spPr>
          <a:xfrm>
            <a:off x="12729210" y="7698129"/>
            <a:ext cx="1790700" cy="482600"/>
          </a:xfrm>
          <a:prstGeom prst="rect">
            <a:avLst/>
          </a:prstGeom>
        </p:spPr>
      </p:pic>
      <p:sp>
        <p:nvSpPr>
          <p:cNvPr id="2" name="Text 0"/>
          <p:cNvSpPr/>
          <p:nvPr/>
        </p:nvSpPr>
        <p:spPr>
          <a:xfrm>
            <a:off x="396835" y="272891"/>
            <a:ext cx="7644051" cy="310158"/>
          </a:xfrm>
          <a:prstGeom prst="rect">
            <a:avLst/>
          </a:prstGeom>
          <a:noFill/>
          <a:ln/>
        </p:spPr>
        <p:txBody>
          <a:bodyPr wrap="none" lIns="0" tIns="0" rIns="0" bIns="0" rtlCol="0" anchor="t"/>
          <a:lstStyle/>
          <a:p>
            <a:pPr marL="0" indent="0" algn="l">
              <a:lnSpc>
                <a:spcPts val="2400"/>
              </a:lnSpc>
              <a:buNone/>
            </a:pPr>
            <a:r>
              <a:rPr lang="en-US" sz="1950" dirty="0">
                <a:solidFill>
                  <a:srgbClr val="2E3C4E"/>
                </a:solidFill>
                <a:latin typeface="Host Grotesk Medium" pitchFamily="34" charset="0"/>
                <a:ea typeface="Host Grotesk Medium" pitchFamily="34" charset="-122"/>
                <a:cs typeface="Host Grotesk Medium" pitchFamily="34" charset="-120"/>
              </a:rPr>
              <a:t>Aplicații Militare: Soluții ADVANCED COMPOSITES CONSTRUCTIONS</a:t>
            </a:r>
            <a:endParaRPr lang="en-US" sz="1950" dirty="0"/>
          </a:p>
        </p:txBody>
      </p:sp>
      <p:sp>
        <p:nvSpPr>
          <p:cNvPr id="3" name="Text 1"/>
          <p:cNvSpPr/>
          <p:nvPr/>
        </p:nvSpPr>
        <p:spPr>
          <a:xfrm>
            <a:off x="396835" y="781407"/>
            <a:ext cx="13836729" cy="148709"/>
          </a:xfrm>
          <a:prstGeom prst="rect">
            <a:avLst/>
          </a:prstGeom>
          <a:noFill/>
          <a:ln/>
        </p:spPr>
        <p:txBody>
          <a:bodyPr wrap="none" lIns="0" tIns="0" rIns="0" bIns="0" rtlCol="0" anchor="t"/>
          <a:lstStyle/>
          <a:p>
            <a:pPr marL="0" indent="0" algn="l">
              <a:lnSpc>
                <a:spcPts val="1150"/>
              </a:lnSpc>
              <a:buNone/>
            </a:pPr>
            <a:r>
              <a:rPr lang="en-US" sz="750" dirty="0">
                <a:solidFill>
                  <a:srgbClr val="384653"/>
                </a:solidFill>
                <a:latin typeface="Roboto" pitchFamily="34" charset="0"/>
                <a:ea typeface="Roboto" pitchFamily="34" charset="-122"/>
                <a:cs typeface="Roboto" pitchFamily="34" charset="-120"/>
              </a:rPr>
              <a:t>Portofoliul nostru de soluții militare acoperă întregul spectru de nevoi operaționale ale forțelor navale moderne. Fiecare platformă este proiectată și construită pentru a oferi performanță maximă în misiunea sa specifică.</a:t>
            </a:r>
            <a:endParaRPr lang="en-US" sz="750" dirty="0"/>
          </a:p>
        </p:txBody>
      </p:sp>
      <p:sp>
        <p:nvSpPr>
          <p:cNvPr id="4" name="Shape 2"/>
          <p:cNvSpPr/>
          <p:nvPr/>
        </p:nvSpPr>
        <p:spPr>
          <a:xfrm>
            <a:off x="396835" y="1041678"/>
            <a:ext cx="6868716" cy="1523762"/>
          </a:xfrm>
          <a:prstGeom prst="roundRect">
            <a:avLst>
              <a:gd name="adj" fmla="val 2735"/>
            </a:avLst>
          </a:prstGeom>
          <a:solidFill>
            <a:srgbClr val="D9EDF2"/>
          </a:solidFill>
          <a:ln w="7620">
            <a:solidFill>
              <a:srgbClr val="BFD3D8"/>
            </a:solidFill>
            <a:prstDash val="solid"/>
          </a:ln>
        </p:spPr>
        <p:txBody>
          <a:bodyPr/>
          <a:lstStyle/>
          <a:p>
            <a:endParaRPr lang="en-RO"/>
          </a:p>
        </p:txBody>
      </p:sp>
      <p:pic>
        <p:nvPicPr>
          <p:cNvPr id="5" name="Image 0" descr="preencoded.png"/>
          <p:cNvPicPr>
            <a:picLocks noChangeAspect="1"/>
          </p:cNvPicPr>
          <p:nvPr/>
        </p:nvPicPr>
        <p:blipFill>
          <a:blip r:embed="rId4"/>
          <a:stretch>
            <a:fillRect/>
          </a:stretch>
        </p:blipFill>
        <p:spPr>
          <a:xfrm>
            <a:off x="503634" y="1148477"/>
            <a:ext cx="297656" cy="297656"/>
          </a:xfrm>
          <a:prstGeom prst="rect">
            <a:avLst/>
          </a:prstGeom>
        </p:spPr>
      </p:pic>
      <p:pic>
        <p:nvPicPr>
          <p:cNvPr id="6" name="Image 1" descr="preencoded.png"/>
          <p:cNvPicPr>
            <a:picLocks noChangeAspect="1"/>
          </p:cNvPicPr>
          <p:nvPr/>
        </p:nvPicPr>
        <p:blipFill>
          <a:blip r:embed="rId5"/>
          <a:stretch>
            <a:fillRect/>
          </a:stretch>
        </p:blipFill>
        <p:spPr>
          <a:xfrm>
            <a:off x="585430" y="1213604"/>
            <a:ext cx="133945" cy="167402"/>
          </a:xfrm>
          <a:prstGeom prst="rect">
            <a:avLst/>
          </a:prstGeom>
        </p:spPr>
      </p:pic>
      <p:sp>
        <p:nvSpPr>
          <p:cNvPr id="7" name="Text 3"/>
          <p:cNvSpPr/>
          <p:nvPr/>
        </p:nvSpPr>
        <p:spPr>
          <a:xfrm>
            <a:off x="503634" y="1545312"/>
            <a:ext cx="1464469" cy="155019"/>
          </a:xfrm>
          <a:prstGeom prst="rect">
            <a:avLst/>
          </a:prstGeom>
          <a:noFill/>
          <a:ln/>
        </p:spPr>
        <p:txBody>
          <a:bodyPr wrap="none" lIns="0" tIns="0" rIns="0" bIns="0" rtlCol="0" anchor="t"/>
          <a:lstStyle/>
          <a:p>
            <a:pPr marL="0" indent="0" algn="l">
              <a:lnSpc>
                <a:spcPts val="1200"/>
              </a:lnSpc>
              <a:buNone/>
            </a:pPr>
            <a:r>
              <a:rPr lang="en-US" sz="950" dirty="0">
                <a:solidFill>
                  <a:srgbClr val="384653"/>
                </a:solidFill>
                <a:latin typeface="Host Grotesk Medium" pitchFamily="34" charset="0"/>
                <a:ea typeface="Host Grotesk Medium" pitchFamily="34" charset="-122"/>
                <a:cs typeface="Host Grotesk Medium" pitchFamily="34" charset="-120"/>
              </a:rPr>
              <a:t>Ambarcațiuni de Patrulare</a:t>
            </a:r>
            <a:endParaRPr lang="en-US" sz="950" dirty="0"/>
          </a:p>
        </p:txBody>
      </p:sp>
      <p:sp>
        <p:nvSpPr>
          <p:cNvPr id="8" name="Text 4"/>
          <p:cNvSpPr/>
          <p:nvPr/>
        </p:nvSpPr>
        <p:spPr>
          <a:xfrm>
            <a:off x="503634" y="1759863"/>
            <a:ext cx="6655118" cy="148709"/>
          </a:xfrm>
          <a:prstGeom prst="rect">
            <a:avLst/>
          </a:prstGeom>
          <a:noFill/>
          <a:ln/>
        </p:spPr>
        <p:txBody>
          <a:bodyPr wrap="none" lIns="0" tIns="0" rIns="0" bIns="0" rtlCol="0" anchor="t"/>
          <a:lstStyle/>
          <a:p>
            <a:pPr marL="342900" indent="-342900" algn="l">
              <a:lnSpc>
                <a:spcPts val="1150"/>
              </a:lnSpc>
              <a:buSzPct val="100000"/>
              <a:buChar char="•"/>
            </a:pPr>
            <a:r>
              <a:rPr lang="en-US" sz="750" dirty="0">
                <a:solidFill>
                  <a:srgbClr val="384653"/>
                </a:solidFill>
                <a:latin typeface="Roboto" pitchFamily="34" charset="0"/>
                <a:ea typeface="Roboto" pitchFamily="34" charset="-122"/>
                <a:cs typeface="Roboto" pitchFamily="34" charset="-120"/>
              </a:rPr>
              <a:t>Viteză de croazieră peste 45 de noduri</a:t>
            </a:r>
            <a:endParaRPr lang="en-US" sz="750" dirty="0"/>
          </a:p>
        </p:txBody>
      </p:sp>
      <p:sp>
        <p:nvSpPr>
          <p:cNvPr id="9" name="Text 5"/>
          <p:cNvSpPr/>
          <p:nvPr/>
        </p:nvSpPr>
        <p:spPr>
          <a:xfrm>
            <a:off x="503634" y="1943219"/>
            <a:ext cx="6655118" cy="148709"/>
          </a:xfrm>
          <a:prstGeom prst="rect">
            <a:avLst/>
          </a:prstGeom>
          <a:noFill/>
          <a:ln/>
        </p:spPr>
        <p:txBody>
          <a:bodyPr wrap="none" lIns="0" tIns="0" rIns="0" bIns="0" rtlCol="0" anchor="t"/>
          <a:lstStyle/>
          <a:p>
            <a:pPr marL="342900" indent="-342900" algn="l">
              <a:lnSpc>
                <a:spcPts val="1150"/>
              </a:lnSpc>
              <a:buSzPct val="100000"/>
              <a:buChar char="•"/>
            </a:pPr>
            <a:r>
              <a:rPr lang="en-US" sz="750" dirty="0">
                <a:solidFill>
                  <a:srgbClr val="384653"/>
                </a:solidFill>
                <a:latin typeface="Roboto" pitchFamily="34" charset="0"/>
                <a:ea typeface="Roboto" pitchFamily="34" charset="-122"/>
                <a:cs typeface="Roboto" pitchFamily="34" charset="-120"/>
              </a:rPr>
              <a:t>Manevrabilitate superioară în valuri înalte</a:t>
            </a:r>
            <a:endParaRPr lang="en-US" sz="750" dirty="0"/>
          </a:p>
        </p:txBody>
      </p:sp>
      <p:sp>
        <p:nvSpPr>
          <p:cNvPr id="10" name="Text 6"/>
          <p:cNvSpPr/>
          <p:nvPr/>
        </p:nvSpPr>
        <p:spPr>
          <a:xfrm>
            <a:off x="503634" y="2126575"/>
            <a:ext cx="6655118" cy="148709"/>
          </a:xfrm>
          <a:prstGeom prst="rect">
            <a:avLst/>
          </a:prstGeom>
          <a:noFill/>
          <a:ln/>
        </p:spPr>
        <p:txBody>
          <a:bodyPr wrap="none" lIns="0" tIns="0" rIns="0" bIns="0" rtlCol="0" anchor="t"/>
          <a:lstStyle/>
          <a:p>
            <a:pPr marL="342900" indent="-342900" algn="l">
              <a:lnSpc>
                <a:spcPts val="1150"/>
              </a:lnSpc>
              <a:buSzPct val="100000"/>
              <a:buChar char="•"/>
            </a:pPr>
            <a:r>
              <a:rPr lang="en-US" sz="750" dirty="0">
                <a:solidFill>
                  <a:srgbClr val="384653"/>
                </a:solidFill>
                <a:latin typeface="Roboto" pitchFamily="34" charset="0"/>
                <a:ea typeface="Roboto" pitchFamily="34" charset="-122"/>
                <a:cs typeface="Roboto" pitchFamily="34" charset="-120"/>
              </a:rPr>
              <a:t>Autonomie extinsă pentru patrulări îndelungate</a:t>
            </a:r>
            <a:endParaRPr lang="en-US" sz="750" dirty="0"/>
          </a:p>
        </p:txBody>
      </p:sp>
      <p:sp>
        <p:nvSpPr>
          <p:cNvPr id="11" name="Text 7"/>
          <p:cNvSpPr/>
          <p:nvPr/>
        </p:nvSpPr>
        <p:spPr>
          <a:xfrm>
            <a:off x="503634" y="2309932"/>
            <a:ext cx="6655118" cy="148709"/>
          </a:xfrm>
          <a:prstGeom prst="rect">
            <a:avLst/>
          </a:prstGeom>
          <a:noFill/>
          <a:ln/>
        </p:spPr>
        <p:txBody>
          <a:bodyPr wrap="none" lIns="0" tIns="0" rIns="0" bIns="0" rtlCol="0" anchor="t"/>
          <a:lstStyle/>
          <a:p>
            <a:pPr marL="342900" indent="-342900" algn="l">
              <a:lnSpc>
                <a:spcPts val="1150"/>
              </a:lnSpc>
              <a:buSzPct val="100000"/>
              <a:buChar char="•"/>
            </a:pPr>
            <a:r>
              <a:rPr lang="en-US" sz="750" dirty="0">
                <a:solidFill>
                  <a:srgbClr val="384653"/>
                </a:solidFill>
                <a:latin typeface="Roboto" pitchFamily="34" charset="0"/>
                <a:ea typeface="Roboto" pitchFamily="34" charset="-122"/>
                <a:cs typeface="Roboto" pitchFamily="34" charset="-120"/>
              </a:rPr>
              <a:t>Rezistență excepțională la condiții meteorologice extreme</a:t>
            </a:r>
            <a:endParaRPr lang="en-US" sz="750" dirty="0"/>
          </a:p>
        </p:txBody>
      </p:sp>
      <p:sp>
        <p:nvSpPr>
          <p:cNvPr id="12" name="Shape 8"/>
          <p:cNvSpPr/>
          <p:nvPr/>
        </p:nvSpPr>
        <p:spPr>
          <a:xfrm>
            <a:off x="7364730" y="1041678"/>
            <a:ext cx="6868835" cy="1523762"/>
          </a:xfrm>
          <a:prstGeom prst="roundRect">
            <a:avLst>
              <a:gd name="adj" fmla="val 2735"/>
            </a:avLst>
          </a:prstGeom>
          <a:solidFill>
            <a:srgbClr val="D9EDF2"/>
          </a:solidFill>
          <a:ln w="7620">
            <a:solidFill>
              <a:srgbClr val="BFD3D8"/>
            </a:solidFill>
            <a:prstDash val="solid"/>
          </a:ln>
        </p:spPr>
        <p:txBody>
          <a:bodyPr/>
          <a:lstStyle/>
          <a:p>
            <a:endParaRPr lang="en-RO"/>
          </a:p>
        </p:txBody>
      </p:sp>
      <p:pic>
        <p:nvPicPr>
          <p:cNvPr id="13" name="Image 2" descr="preencoded.png"/>
          <p:cNvPicPr>
            <a:picLocks noChangeAspect="1"/>
          </p:cNvPicPr>
          <p:nvPr/>
        </p:nvPicPr>
        <p:blipFill>
          <a:blip r:embed="rId6"/>
          <a:stretch>
            <a:fillRect/>
          </a:stretch>
        </p:blipFill>
        <p:spPr>
          <a:xfrm>
            <a:off x="7471529" y="1148477"/>
            <a:ext cx="297656" cy="297656"/>
          </a:xfrm>
          <a:prstGeom prst="rect">
            <a:avLst/>
          </a:prstGeom>
        </p:spPr>
      </p:pic>
      <p:pic>
        <p:nvPicPr>
          <p:cNvPr id="14" name="Image 3" descr="preencoded.png"/>
          <p:cNvPicPr>
            <a:picLocks noChangeAspect="1"/>
          </p:cNvPicPr>
          <p:nvPr/>
        </p:nvPicPr>
        <p:blipFill>
          <a:blip r:embed="rId7"/>
          <a:stretch>
            <a:fillRect/>
          </a:stretch>
        </p:blipFill>
        <p:spPr>
          <a:xfrm>
            <a:off x="7553325" y="1213604"/>
            <a:ext cx="133945" cy="167402"/>
          </a:xfrm>
          <a:prstGeom prst="rect">
            <a:avLst/>
          </a:prstGeom>
        </p:spPr>
      </p:pic>
      <p:sp>
        <p:nvSpPr>
          <p:cNvPr id="15" name="Text 9"/>
          <p:cNvSpPr/>
          <p:nvPr/>
        </p:nvSpPr>
        <p:spPr>
          <a:xfrm>
            <a:off x="7471529" y="1545312"/>
            <a:ext cx="1988106" cy="155019"/>
          </a:xfrm>
          <a:prstGeom prst="rect">
            <a:avLst/>
          </a:prstGeom>
          <a:noFill/>
          <a:ln/>
        </p:spPr>
        <p:txBody>
          <a:bodyPr wrap="none" lIns="0" tIns="0" rIns="0" bIns="0" rtlCol="0" anchor="t"/>
          <a:lstStyle/>
          <a:p>
            <a:pPr marL="0" indent="0" algn="l">
              <a:lnSpc>
                <a:spcPts val="1200"/>
              </a:lnSpc>
              <a:buNone/>
            </a:pPr>
            <a:r>
              <a:rPr lang="en-US" sz="950" dirty="0">
                <a:solidFill>
                  <a:srgbClr val="384653"/>
                </a:solidFill>
                <a:latin typeface="Host Grotesk Medium" pitchFamily="34" charset="0"/>
                <a:ea typeface="Host Grotesk Medium" pitchFamily="34" charset="-122"/>
                <a:cs typeface="Host Grotesk Medium" pitchFamily="34" charset="-120"/>
              </a:rPr>
              <a:t>Ambarcațiuni de Intervenție Rapidă</a:t>
            </a:r>
            <a:endParaRPr lang="en-US" sz="950" dirty="0"/>
          </a:p>
        </p:txBody>
      </p:sp>
      <p:sp>
        <p:nvSpPr>
          <p:cNvPr id="16" name="Text 10"/>
          <p:cNvSpPr/>
          <p:nvPr/>
        </p:nvSpPr>
        <p:spPr>
          <a:xfrm>
            <a:off x="7471529" y="1759863"/>
            <a:ext cx="6655237" cy="148709"/>
          </a:xfrm>
          <a:prstGeom prst="rect">
            <a:avLst/>
          </a:prstGeom>
          <a:noFill/>
          <a:ln/>
        </p:spPr>
        <p:txBody>
          <a:bodyPr wrap="none" lIns="0" tIns="0" rIns="0" bIns="0" rtlCol="0" anchor="t"/>
          <a:lstStyle/>
          <a:p>
            <a:pPr marL="342900" indent="-342900" algn="l">
              <a:lnSpc>
                <a:spcPts val="1150"/>
              </a:lnSpc>
              <a:buSzPct val="100000"/>
              <a:buChar char="•"/>
            </a:pPr>
            <a:r>
              <a:rPr lang="en-US" sz="750" dirty="0">
                <a:solidFill>
                  <a:srgbClr val="384653"/>
                </a:solidFill>
                <a:latin typeface="Roboto" pitchFamily="34" charset="0"/>
                <a:ea typeface="Roboto" pitchFamily="34" charset="-122"/>
                <a:cs typeface="Roboto" pitchFamily="34" charset="-120"/>
              </a:rPr>
              <a:t>Timp de răspuns minimizat prin accelerație superioară</a:t>
            </a:r>
            <a:endParaRPr lang="en-US" sz="750" dirty="0"/>
          </a:p>
        </p:txBody>
      </p:sp>
      <p:sp>
        <p:nvSpPr>
          <p:cNvPr id="17" name="Text 11"/>
          <p:cNvSpPr/>
          <p:nvPr/>
        </p:nvSpPr>
        <p:spPr>
          <a:xfrm>
            <a:off x="7471529" y="1943219"/>
            <a:ext cx="6655237" cy="148709"/>
          </a:xfrm>
          <a:prstGeom prst="rect">
            <a:avLst/>
          </a:prstGeom>
          <a:noFill/>
          <a:ln/>
        </p:spPr>
        <p:txBody>
          <a:bodyPr wrap="none" lIns="0" tIns="0" rIns="0" bIns="0" rtlCol="0" anchor="t"/>
          <a:lstStyle/>
          <a:p>
            <a:pPr marL="342900" indent="-342900" algn="l">
              <a:lnSpc>
                <a:spcPts val="1150"/>
              </a:lnSpc>
              <a:buSzPct val="100000"/>
              <a:buChar char="•"/>
            </a:pPr>
            <a:r>
              <a:rPr lang="en-US" sz="750" dirty="0">
                <a:solidFill>
                  <a:srgbClr val="384653"/>
                </a:solidFill>
                <a:latin typeface="Roboto" pitchFamily="34" charset="0"/>
                <a:ea typeface="Roboto" pitchFamily="34" charset="-122"/>
                <a:cs typeface="Roboto" pitchFamily="34" charset="-120"/>
              </a:rPr>
              <a:t>Capacitate de transport 8-12 militari echipați complet</a:t>
            </a:r>
            <a:endParaRPr lang="en-US" sz="750" dirty="0"/>
          </a:p>
        </p:txBody>
      </p:sp>
      <p:sp>
        <p:nvSpPr>
          <p:cNvPr id="18" name="Text 12"/>
          <p:cNvSpPr/>
          <p:nvPr/>
        </p:nvSpPr>
        <p:spPr>
          <a:xfrm>
            <a:off x="7471529" y="2126575"/>
            <a:ext cx="6655237" cy="148709"/>
          </a:xfrm>
          <a:prstGeom prst="rect">
            <a:avLst/>
          </a:prstGeom>
          <a:noFill/>
          <a:ln/>
        </p:spPr>
        <p:txBody>
          <a:bodyPr wrap="none" lIns="0" tIns="0" rIns="0" bIns="0" rtlCol="0" anchor="t"/>
          <a:lstStyle/>
          <a:p>
            <a:pPr marL="342900" indent="-342900" algn="l">
              <a:lnSpc>
                <a:spcPts val="1150"/>
              </a:lnSpc>
              <a:buSzPct val="100000"/>
              <a:buChar char="•"/>
            </a:pPr>
            <a:r>
              <a:rPr lang="en-US" sz="750" dirty="0">
                <a:solidFill>
                  <a:srgbClr val="384653"/>
                </a:solidFill>
                <a:latin typeface="Roboto" pitchFamily="34" charset="0"/>
                <a:ea typeface="Roboto" pitchFamily="34" charset="-122"/>
                <a:cs typeface="Roboto" pitchFamily="34" charset="-120"/>
              </a:rPr>
              <a:t>Platformă stabilă pentru operațiuni în mișcare</a:t>
            </a:r>
            <a:endParaRPr lang="en-US" sz="750" dirty="0"/>
          </a:p>
        </p:txBody>
      </p:sp>
      <p:sp>
        <p:nvSpPr>
          <p:cNvPr id="19" name="Text 13"/>
          <p:cNvSpPr/>
          <p:nvPr/>
        </p:nvSpPr>
        <p:spPr>
          <a:xfrm>
            <a:off x="7471529" y="2309932"/>
            <a:ext cx="6655237" cy="148709"/>
          </a:xfrm>
          <a:prstGeom prst="rect">
            <a:avLst/>
          </a:prstGeom>
          <a:noFill/>
          <a:ln/>
        </p:spPr>
        <p:txBody>
          <a:bodyPr wrap="none" lIns="0" tIns="0" rIns="0" bIns="0" rtlCol="0" anchor="t"/>
          <a:lstStyle/>
          <a:p>
            <a:pPr marL="342900" indent="-342900" algn="l">
              <a:lnSpc>
                <a:spcPts val="1150"/>
              </a:lnSpc>
              <a:buSzPct val="100000"/>
              <a:buChar char="•"/>
            </a:pPr>
            <a:r>
              <a:rPr lang="en-US" sz="750" dirty="0">
                <a:solidFill>
                  <a:srgbClr val="384653"/>
                </a:solidFill>
                <a:latin typeface="Roboto" pitchFamily="34" charset="0"/>
                <a:ea typeface="Roboto" pitchFamily="34" charset="-122"/>
                <a:cs typeface="Roboto" pitchFamily="34" charset="-120"/>
              </a:rPr>
              <a:t>Configurație modulară pentru misiuni diverse</a:t>
            </a:r>
            <a:endParaRPr lang="en-US" sz="750" dirty="0"/>
          </a:p>
        </p:txBody>
      </p:sp>
      <p:sp>
        <p:nvSpPr>
          <p:cNvPr id="20" name="Shape 14"/>
          <p:cNvSpPr/>
          <p:nvPr/>
        </p:nvSpPr>
        <p:spPr>
          <a:xfrm>
            <a:off x="396835" y="2664619"/>
            <a:ext cx="6868716" cy="1523762"/>
          </a:xfrm>
          <a:prstGeom prst="roundRect">
            <a:avLst>
              <a:gd name="adj" fmla="val 2735"/>
            </a:avLst>
          </a:prstGeom>
          <a:solidFill>
            <a:srgbClr val="D9EDF2"/>
          </a:solidFill>
          <a:ln w="7620">
            <a:solidFill>
              <a:srgbClr val="BFD3D8"/>
            </a:solidFill>
            <a:prstDash val="solid"/>
          </a:ln>
        </p:spPr>
        <p:txBody>
          <a:bodyPr/>
          <a:lstStyle/>
          <a:p>
            <a:endParaRPr lang="en-RO"/>
          </a:p>
        </p:txBody>
      </p:sp>
      <p:pic>
        <p:nvPicPr>
          <p:cNvPr id="21" name="Image 4" descr="preencoded.png"/>
          <p:cNvPicPr>
            <a:picLocks noChangeAspect="1"/>
          </p:cNvPicPr>
          <p:nvPr/>
        </p:nvPicPr>
        <p:blipFill>
          <a:blip r:embed="rId8"/>
          <a:stretch>
            <a:fillRect/>
          </a:stretch>
        </p:blipFill>
        <p:spPr>
          <a:xfrm>
            <a:off x="503634" y="2771418"/>
            <a:ext cx="297656" cy="297656"/>
          </a:xfrm>
          <a:prstGeom prst="rect">
            <a:avLst/>
          </a:prstGeom>
        </p:spPr>
      </p:pic>
      <p:pic>
        <p:nvPicPr>
          <p:cNvPr id="22" name="Image 5" descr="preencoded.png"/>
          <p:cNvPicPr>
            <a:picLocks noChangeAspect="1"/>
          </p:cNvPicPr>
          <p:nvPr/>
        </p:nvPicPr>
        <p:blipFill>
          <a:blip r:embed="rId9"/>
          <a:stretch>
            <a:fillRect/>
          </a:stretch>
        </p:blipFill>
        <p:spPr>
          <a:xfrm>
            <a:off x="585430" y="2836545"/>
            <a:ext cx="133945" cy="167402"/>
          </a:xfrm>
          <a:prstGeom prst="rect">
            <a:avLst/>
          </a:prstGeom>
        </p:spPr>
      </p:pic>
      <p:sp>
        <p:nvSpPr>
          <p:cNvPr id="23" name="Text 15"/>
          <p:cNvSpPr/>
          <p:nvPr/>
        </p:nvSpPr>
        <p:spPr>
          <a:xfrm>
            <a:off x="503634" y="3168253"/>
            <a:ext cx="1506141" cy="155019"/>
          </a:xfrm>
          <a:prstGeom prst="rect">
            <a:avLst/>
          </a:prstGeom>
          <a:noFill/>
          <a:ln/>
        </p:spPr>
        <p:txBody>
          <a:bodyPr wrap="none" lIns="0" tIns="0" rIns="0" bIns="0" rtlCol="0" anchor="t"/>
          <a:lstStyle/>
          <a:p>
            <a:pPr marL="0" indent="0" algn="l">
              <a:lnSpc>
                <a:spcPts val="1200"/>
              </a:lnSpc>
              <a:buNone/>
            </a:pPr>
            <a:r>
              <a:rPr lang="en-US" sz="950" dirty="0">
                <a:solidFill>
                  <a:srgbClr val="384653"/>
                </a:solidFill>
                <a:latin typeface="Host Grotesk Medium" pitchFamily="34" charset="0"/>
                <a:ea typeface="Host Grotesk Medium" pitchFamily="34" charset="-122"/>
                <a:cs typeface="Host Grotesk Medium" pitchFamily="34" charset="-120"/>
              </a:rPr>
              <a:t>Ambarcațiuni de Deminare</a:t>
            </a:r>
            <a:endParaRPr lang="en-US" sz="950" dirty="0"/>
          </a:p>
        </p:txBody>
      </p:sp>
      <p:sp>
        <p:nvSpPr>
          <p:cNvPr id="24" name="Text 16"/>
          <p:cNvSpPr/>
          <p:nvPr/>
        </p:nvSpPr>
        <p:spPr>
          <a:xfrm>
            <a:off x="503634" y="3382804"/>
            <a:ext cx="6655118" cy="148709"/>
          </a:xfrm>
          <a:prstGeom prst="rect">
            <a:avLst/>
          </a:prstGeom>
          <a:noFill/>
          <a:ln/>
        </p:spPr>
        <p:txBody>
          <a:bodyPr wrap="none" lIns="0" tIns="0" rIns="0" bIns="0" rtlCol="0" anchor="t"/>
          <a:lstStyle/>
          <a:p>
            <a:pPr marL="342900" indent="-342900" algn="l">
              <a:lnSpc>
                <a:spcPts val="1150"/>
              </a:lnSpc>
              <a:buSzPct val="100000"/>
              <a:buChar char="•"/>
            </a:pPr>
            <a:r>
              <a:rPr lang="en-US" sz="750" dirty="0">
                <a:solidFill>
                  <a:srgbClr val="384653"/>
                </a:solidFill>
                <a:latin typeface="Roboto" pitchFamily="34" charset="0"/>
                <a:ea typeface="Roboto" pitchFamily="34" charset="-122"/>
                <a:cs typeface="Roboto" pitchFamily="34" charset="-120"/>
              </a:rPr>
              <a:t>Semnătură magnetică zero pentru siguranță maximă</a:t>
            </a:r>
            <a:endParaRPr lang="en-US" sz="750" dirty="0"/>
          </a:p>
        </p:txBody>
      </p:sp>
      <p:sp>
        <p:nvSpPr>
          <p:cNvPr id="25" name="Text 17"/>
          <p:cNvSpPr/>
          <p:nvPr/>
        </p:nvSpPr>
        <p:spPr>
          <a:xfrm>
            <a:off x="503634" y="3566160"/>
            <a:ext cx="6655118" cy="148709"/>
          </a:xfrm>
          <a:prstGeom prst="rect">
            <a:avLst/>
          </a:prstGeom>
          <a:noFill/>
          <a:ln/>
        </p:spPr>
        <p:txBody>
          <a:bodyPr wrap="none" lIns="0" tIns="0" rIns="0" bIns="0" rtlCol="0" anchor="t"/>
          <a:lstStyle/>
          <a:p>
            <a:pPr marL="342900" indent="-342900" algn="l">
              <a:lnSpc>
                <a:spcPts val="1150"/>
              </a:lnSpc>
              <a:buSzPct val="100000"/>
              <a:buChar char="•"/>
            </a:pPr>
            <a:r>
              <a:rPr lang="en-US" sz="750" dirty="0">
                <a:solidFill>
                  <a:srgbClr val="384653"/>
                </a:solidFill>
                <a:latin typeface="Roboto" pitchFamily="34" charset="0"/>
                <a:ea typeface="Roboto" pitchFamily="34" charset="-122"/>
                <a:cs typeface="Roboto" pitchFamily="34" charset="-120"/>
              </a:rPr>
              <a:t>Structură rezistentă la unde de șoc submarine</a:t>
            </a:r>
            <a:endParaRPr lang="en-US" sz="750" dirty="0"/>
          </a:p>
        </p:txBody>
      </p:sp>
      <p:sp>
        <p:nvSpPr>
          <p:cNvPr id="26" name="Text 18"/>
          <p:cNvSpPr/>
          <p:nvPr/>
        </p:nvSpPr>
        <p:spPr>
          <a:xfrm>
            <a:off x="503634" y="3749516"/>
            <a:ext cx="6655118" cy="148709"/>
          </a:xfrm>
          <a:prstGeom prst="rect">
            <a:avLst/>
          </a:prstGeom>
          <a:noFill/>
          <a:ln/>
        </p:spPr>
        <p:txBody>
          <a:bodyPr wrap="none" lIns="0" tIns="0" rIns="0" bIns="0" rtlCol="0" anchor="t"/>
          <a:lstStyle/>
          <a:p>
            <a:pPr marL="342900" indent="-342900" algn="l">
              <a:lnSpc>
                <a:spcPts val="1150"/>
              </a:lnSpc>
              <a:buSzPct val="100000"/>
              <a:buChar char="•"/>
            </a:pPr>
            <a:r>
              <a:rPr lang="en-US" sz="750" dirty="0">
                <a:solidFill>
                  <a:srgbClr val="384653"/>
                </a:solidFill>
                <a:latin typeface="Roboto" pitchFamily="34" charset="0"/>
                <a:ea typeface="Roboto" pitchFamily="34" charset="-122"/>
                <a:cs typeface="Roboto" pitchFamily="34" charset="-120"/>
              </a:rPr>
              <a:t>Protecție sporită pentru echipaj</a:t>
            </a:r>
            <a:endParaRPr lang="en-US" sz="750" dirty="0"/>
          </a:p>
        </p:txBody>
      </p:sp>
      <p:sp>
        <p:nvSpPr>
          <p:cNvPr id="27" name="Text 19"/>
          <p:cNvSpPr/>
          <p:nvPr/>
        </p:nvSpPr>
        <p:spPr>
          <a:xfrm>
            <a:off x="503634" y="3932873"/>
            <a:ext cx="6655118" cy="148709"/>
          </a:xfrm>
          <a:prstGeom prst="rect">
            <a:avLst/>
          </a:prstGeom>
          <a:noFill/>
          <a:ln/>
        </p:spPr>
        <p:txBody>
          <a:bodyPr wrap="none" lIns="0" tIns="0" rIns="0" bIns="0" rtlCol="0" anchor="t"/>
          <a:lstStyle/>
          <a:p>
            <a:pPr marL="342900" indent="-342900" algn="l">
              <a:lnSpc>
                <a:spcPts val="1150"/>
              </a:lnSpc>
              <a:buSzPct val="100000"/>
              <a:buChar char="•"/>
            </a:pPr>
            <a:r>
              <a:rPr lang="en-US" sz="750" dirty="0">
                <a:solidFill>
                  <a:srgbClr val="384653"/>
                </a:solidFill>
                <a:latin typeface="Roboto" pitchFamily="34" charset="0"/>
                <a:ea typeface="Roboto" pitchFamily="34" charset="-122"/>
                <a:cs typeface="Roboto" pitchFamily="34" charset="-120"/>
              </a:rPr>
              <a:t>Integrare sisteme sonar avansate</a:t>
            </a:r>
            <a:endParaRPr lang="en-US" sz="750" dirty="0"/>
          </a:p>
        </p:txBody>
      </p:sp>
      <p:sp>
        <p:nvSpPr>
          <p:cNvPr id="28" name="Shape 20"/>
          <p:cNvSpPr/>
          <p:nvPr/>
        </p:nvSpPr>
        <p:spPr>
          <a:xfrm>
            <a:off x="7364730" y="2664619"/>
            <a:ext cx="6868835" cy="1523762"/>
          </a:xfrm>
          <a:prstGeom prst="roundRect">
            <a:avLst>
              <a:gd name="adj" fmla="val 2735"/>
            </a:avLst>
          </a:prstGeom>
          <a:solidFill>
            <a:srgbClr val="D9EDF2"/>
          </a:solidFill>
          <a:ln w="7620">
            <a:solidFill>
              <a:srgbClr val="BFD3D8"/>
            </a:solidFill>
            <a:prstDash val="solid"/>
          </a:ln>
        </p:spPr>
        <p:txBody>
          <a:bodyPr/>
          <a:lstStyle/>
          <a:p>
            <a:endParaRPr lang="en-RO"/>
          </a:p>
        </p:txBody>
      </p:sp>
      <p:pic>
        <p:nvPicPr>
          <p:cNvPr id="29" name="Image 6" descr="preencoded.png"/>
          <p:cNvPicPr>
            <a:picLocks noChangeAspect="1"/>
          </p:cNvPicPr>
          <p:nvPr/>
        </p:nvPicPr>
        <p:blipFill>
          <a:blip r:embed="rId10"/>
          <a:stretch>
            <a:fillRect/>
          </a:stretch>
        </p:blipFill>
        <p:spPr>
          <a:xfrm>
            <a:off x="7471529" y="2771418"/>
            <a:ext cx="297656" cy="297656"/>
          </a:xfrm>
          <a:prstGeom prst="rect">
            <a:avLst/>
          </a:prstGeom>
        </p:spPr>
      </p:pic>
      <p:pic>
        <p:nvPicPr>
          <p:cNvPr id="30" name="Image 7" descr="preencoded.png"/>
          <p:cNvPicPr>
            <a:picLocks noChangeAspect="1"/>
          </p:cNvPicPr>
          <p:nvPr/>
        </p:nvPicPr>
        <p:blipFill>
          <a:blip r:embed="rId11"/>
          <a:stretch>
            <a:fillRect/>
          </a:stretch>
        </p:blipFill>
        <p:spPr>
          <a:xfrm>
            <a:off x="7553325" y="2836545"/>
            <a:ext cx="133945" cy="167402"/>
          </a:xfrm>
          <a:prstGeom prst="rect">
            <a:avLst/>
          </a:prstGeom>
        </p:spPr>
      </p:pic>
      <p:sp>
        <p:nvSpPr>
          <p:cNvPr id="31" name="Text 21"/>
          <p:cNvSpPr/>
          <p:nvPr/>
        </p:nvSpPr>
        <p:spPr>
          <a:xfrm>
            <a:off x="7471529" y="3168253"/>
            <a:ext cx="2092166" cy="155019"/>
          </a:xfrm>
          <a:prstGeom prst="rect">
            <a:avLst/>
          </a:prstGeom>
          <a:noFill/>
          <a:ln/>
        </p:spPr>
        <p:txBody>
          <a:bodyPr wrap="none" lIns="0" tIns="0" rIns="0" bIns="0" rtlCol="0" anchor="t"/>
          <a:lstStyle/>
          <a:p>
            <a:pPr marL="0" indent="0" algn="l">
              <a:lnSpc>
                <a:spcPts val="1200"/>
              </a:lnSpc>
              <a:buNone/>
            </a:pPr>
            <a:r>
              <a:rPr lang="en-US" sz="950" dirty="0">
                <a:solidFill>
                  <a:srgbClr val="384653"/>
                </a:solidFill>
                <a:latin typeface="Host Grotesk Medium" pitchFamily="34" charset="0"/>
                <a:ea typeface="Host Grotesk Medium" pitchFamily="34" charset="-122"/>
                <a:cs typeface="Host Grotesk Medium" pitchFamily="34" charset="-120"/>
              </a:rPr>
              <a:t>Platforme pentru Operațiuni Speciale</a:t>
            </a:r>
            <a:endParaRPr lang="en-US" sz="950" dirty="0"/>
          </a:p>
        </p:txBody>
      </p:sp>
      <p:sp>
        <p:nvSpPr>
          <p:cNvPr id="32" name="Text 22"/>
          <p:cNvSpPr/>
          <p:nvPr/>
        </p:nvSpPr>
        <p:spPr>
          <a:xfrm>
            <a:off x="7471529" y="3382804"/>
            <a:ext cx="6655237" cy="148709"/>
          </a:xfrm>
          <a:prstGeom prst="rect">
            <a:avLst/>
          </a:prstGeom>
          <a:noFill/>
          <a:ln/>
        </p:spPr>
        <p:txBody>
          <a:bodyPr wrap="none" lIns="0" tIns="0" rIns="0" bIns="0" rtlCol="0" anchor="t"/>
          <a:lstStyle/>
          <a:p>
            <a:pPr marL="342900" indent="-342900" algn="l">
              <a:lnSpc>
                <a:spcPts val="1150"/>
              </a:lnSpc>
              <a:buSzPct val="100000"/>
              <a:buChar char="•"/>
            </a:pPr>
            <a:r>
              <a:rPr lang="en-US" sz="750" dirty="0">
                <a:solidFill>
                  <a:srgbClr val="384653"/>
                </a:solidFill>
                <a:latin typeface="Roboto" pitchFamily="34" charset="0"/>
                <a:ea typeface="Roboto" pitchFamily="34" charset="-122"/>
                <a:cs typeface="Roboto" pitchFamily="34" charset="-120"/>
              </a:rPr>
              <a:t>Profil stealth pentru infiltrare discretă</a:t>
            </a:r>
            <a:endParaRPr lang="en-US" sz="750" dirty="0"/>
          </a:p>
        </p:txBody>
      </p:sp>
      <p:sp>
        <p:nvSpPr>
          <p:cNvPr id="33" name="Text 23"/>
          <p:cNvSpPr/>
          <p:nvPr/>
        </p:nvSpPr>
        <p:spPr>
          <a:xfrm>
            <a:off x="7471529" y="3566160"/>
            <a:ext cx="6655237" cy="148709"/>
          </a:xfrm>
          <a:prstGeom prst="rect">
            <a:avLst/>
          </a:prstGeom>
          <a:noFill/>
          <a:ln/>
        </p:spPr>
        <p:txBody>
          <a:bodyPr wrap="none" lIns="0" tIns="0" rIns="0" bIns="0" rtlCol="0" anchor="t"/>
          <a:lstStyle/>
          <a:p>
            <a:pPr marL="342900" indent="-342900" algn="l">
              <a:lnSpc>
                <a:spcPts val="1150"/>
              </a:lnSpc>
              <a:buSzPct val="100000"/>
              <a:buChar char="•"/>
            </a:pPr>
            <a:r>
              <a:rPr lang="en-US" sz="750" dirty="0">
                <a:solidFill>
                  <a:srgbClr val="384653"/>
                </a:solidFill>
                <a:latin typeface="Roboto" pitchFamily="34" charset="0"/>
                <a:ea typeface="Roboto" pitchFamily="34" charset="-122"/>
                <a:cs typeface="Roboto" pitchFamily="34" charset="-120"/>
              </a:rPr>
              <a:t>Adaptabilitate extremă la cerințe de misiune</a:t>
            </a:r>
            <a:endParaRPr lang="en-US" sz="750" dirty="0"/>
          </a:p>
        </p:txBody>
      </p:sp>
      <p:sp>
        <p:nvSpPr>
          <p:cNvPr id="34" name="Text 24"/>
          <p:cNvSpPr/>
          <p:nvPr/>
        </p:nvSpPr>
        <p:spPr>
          <a:xfrm>
            <a:off x="7471529" y="3749516"/>
            <a:ext cx="6655237" cy="148709"/>
          </a:xfrm>
          <a:prstGeom prst="rect">
            <a:avLst/>
          </a:prstGeom>
          <a:noFill/>
          <a:ln/>
        </p:spPr>
        <p:txBody>
          <a:bodyPr wrap="none" lIns="0" tIns="0" rIns="0" bIns="0" rtlCol="0" anchor="t"/>
          <a:lstStyle/>
          <a:p>
            <a:pPr marL="342900" indent="-342900" algn="l">
              <a:lnSpc>
                <a:spcPts val="1150"/>
              </a:lnSpc>
              <a:buSzPct val="100000"/>
              <a:buChar char="•"/>
            </a:pPr>
            <a:r>
              <a:rPr lang="en-US" sz="750" dirty="0">
                <a:solidFill>
                  <a:srgbClr val="384653"/>
                </a:solidFill>
                <a:latin typeface="Roboto" pitchFamily="34" charset="0"/>
                <a:ea typeface="Roboto" pitchFamily="34" charset="-122"/>
                <a:cs typeface="Roboto" pitchFamily="34" charset="-120"/>
              </a:rPr>
              <a:t>Capacitate de încărcare echipament specializat</a:t>
            </a:r>
            <a:endParaRPr lang="en-US" sz="750" dirty="0"/>
          </a:p>
        </p:txBody>
      </p:sp>
      <p:sp>
        <p:nvSpPr>
          <p:cNvPr id="35" name="Text 25"/>
          <p:cNvSpPr/>
          <p:nvPr/>
        </p:nvSpPr>
        <p:spPr>
          <a:xfrm>
            <a:off x="7471529" y="3932873"/>
            <a:ext cx="6655237" cy="148709"/>
          </a:xfrm>
          <a:prstGeom prst="rect">
            <a:avLst/>
          </a:prstGeom>
          <a:noFill/>
          <a:ln/>
        </p:spPr>
        <p:txBody>
          <a:bodyPr wrap="none" lIns="0" tIns="0" rIns="0" bIns="0" rtlCol="0" anchor="t"/>
          <a:lstStyle/>
          <a:p>
            <a:pPr marL="342900" indent="-342900" algn="l">
              <a:lnSpc>
                <a:spcPts val="1150"/>
              </a:lnSpc>
              <a:buSzPct val="100000"/>
              <a:buChar char="•"/>
            </a:pPr>
            <a:r>
              <a:rPr lang="en-US" sz="750" dirty="0">
                <a:solidFill>
                  <a:srgbClr val="384653"/>
                </a:solidFill>
                <a:latin typeface="Roboto" pitchFamily="34" charset="0"/>
                <a:ea typeface="Roboto" pitchFamily="34" charset="-122"/>
                <a:cs typeface="Roboto" pitchFamily="34" charset="-120"/>
              </a:rPr>
              <a:t>Sisteme de comunicații integrate securizate</a:t>
            </a:r>
            <a:endParaRPr lang="en-US" sz="750" dirty="0"/>
          </a:p>
        </p:txBody>
      </p:sp>
      <p:sp>
        <p:nvSpPr>
          <p:cNvPr id="36" name="Text 26"/>
          <p:cNvSpPr/>
          <p:nvPr/>
        </p:nvSpPr>
        <p:spPr>
          <a:xfrm>
            <a:off x="396835" y="4399121"/>
            <a:ext cx="1591985" cy="185976"/>
          </a:xfrm>
          <a:prstGeom prst="rect">
            <a:avLst/>
          </a:prstGeom>
          <a:noFill/>
          <a:ln/>
        </p:spPr>
        <p:txBody>
          <a:bodyPr wrap="none" lIns="0" tIns="0" rIns="0" bIns="0" rtlCol="0" anchor="t"/>
          <a:lstStyle/>
          <a:p>
            <a:pPr marL="0" indent="0" algn="l">
              <a:lnSpc>
                <a:spcPts val="1450"/>
              </a:lnSpc>
              <a:buNone/>
            </a:pPr>
            <a:r>
              <a:rPr lang="en-US" sz="1150" dirty="0">
                <a:solidFill>
                  <a:srgbClr val="2E3C4E"/>
                </a:solidFill>
                <a:latin typeface="Host Grotesk Medium" pitchFamily="34" charset="0"/>
                <a:ea typeface="Host Grotesk Medium" pitchFamily="34" charset="-122"/>
                <a:cs typeface="Host Grotesk Medium" pitchFamily="34" charset="-120"/>
              </a:rPr>
              <a:t>Personalizare Completă</a:t>
            </a:r>
            <a:endParaRPr lang="en-US" sz="1150" dirty="0"/>
          </a:p>
        </p:txBody>
      </p:sp>
      <p:sp>
        <p:nvSpPr>
          <p:cNvPr id="37" name="Text 27"/>
          <p:cNvSpPr/>
          <p:nvPr/>
        </p:nvSpPr>
        <p:spPr>
          <a:xfrm>
            <a:off x="396835" y="4684276"/>
            <a:ext cx="6797397" cy="297418"/>
          </a:xfrm>
          <a:prstGeom prst="rect">
            <a:avLst/>
          </a:prstGeom>
          <a:noFill/>
          <a:ln/>
        </p:spPr>
        <p:txBody>
          <a:bodyPr wrap="square" lIns="0" tIns="0" rIns="0" bIns="0" rtlCol="0" anchor="t"/>
          <a:lstStyle/>
          <a:p>
            <a:pPr marL="0" indent="0" algn="l">
              <a:lnSpc>
                <a:spcPts val="1150"/>
              </a:lnSpc>
              <a:buNone/>
            </a:pPr>
            <a:r>
              <a:rPr lang="en-US" sz="750" dirty="0">
                <a:solidFill>
                  <a:srgbClr val="384653"/>
                </a:solidFill>
                <a:latin typeface="Roboto" pitchFamily="34" charset="0"/>
                <a:ea typeface="Roboto" pitchFamily="34" charset="-122"/>
                <a:cs typeface="Roboto" pitchFamily="34" charset="-120"/>
              </a:rPr>
              <a:t>Fiecare platformă poate fi adaptată cerințelor specifice ale clientului: sisteme de armament, electronică navală, configurații interioare și caracteristici speciale pentru misiuni dedicate.</a:t>
            </a:r>
            <a:endParaRPr lang="en-US" sz="750" dirty="0"/>
          </a:p>
        </p:txBody>
      </p:sp>
      <p:pic>
        <p:nvPicPr>
          <p:cNvPr id="41" name="Picture 40">
            <a:extLst>
              <a:ext uri="{FF2B5EF4-FFF2-40B4-BE49-F238E27FC236}">
                <a16:creationId xmlns:a16="http://schemas.microsoft.com/office/drawing/2014/main" id="{6AE21336-24F1-B353-125F-BE0D8D8B3ECA}"/>
              </a:ext>
            </a:extLst>
          </p:cNvPr>
          <p:cNvPicPr>
            <a:picLocks noChangeAspect="1"/>
          </p:cNvPicPr>
          <p:nvPr/>
        </p:nvPicPr>
        <p:blipFill>
          <a:blip r:embed="rId12"/>
          <a:stretch>
            <a:fillRect/>
          </a:stretch>
        </p:blipFill>
        <p:spPr>
          <a:xfrm>
            <a:off x="396835" y="5080873"/>
            <a:ext cx="6024483" cy="2858556"/>
          </a:xfrm>
          <a:prstGeom prst="rect">
            <a:avLst/>
          </a:prstGeom>
        </p:spPr>
      </p:pic>
      <p:pic>
        <p:nvPicPr>
          <p:cNvPr id="42" name="Picture 41">
            <a:extLst>
              <a:ext uri="{FF2B5EF4-FFF2-40B4-BE49-F238E27FC236}">
                <a16:creationId xmlns:a16="http://schemas.microsoft.com/office/drawing/2014/main" id="{69B2A679-D9F6-C7CA-C3E6-E6935E88B931}"/>
              </a:ext>
            </a:extLst>
          </p:cNvPr>
          <p:cNvPicPr>
            <a:picLocks noChangeAspect="1"/>
          </p:cNvPicPr>
          <p:nvPr/>
        </p:nvPicPr>
        <p:blipFill>
          <a:blip r:embed="rId13"/>
          <a:stretch>
            <a:fillRect/>
          </a:stretch>
        </p:blipFill>
        <p:spPr>
          <a:xfrm>
            <a:off x="6435684" y="5105360"/>
            <a:ext cx="6821552" cy="285855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498872" y="343019"/>
            <a:ext cx="6388418" cy="389692"/>
          </a:xfrm>
          <a:prstGeom prst="rect">
            <a:avLst/>
          </a:prstGeom>
          <a:noFill/>
          <a:ln/>
        </p:spPr>
        <p:txBody>
          <a:bodyPr wrap="none" lIns="0" tIns="0" rIns="0" bIns="0" rtlCol="0" anchor="t"/>
          <a:lstStyle/>
          <a:p>
            <a:pPr marL="0" indent="0" algn="l">
              <a:lnSpc>
                <a:spcPts val="3050"/>
              </a:lnSpc>
              <a:buNone/>
            </a:pPr>
            <a:r>
              <a:rPr lang="en-US" sz="2450" dirty="0">
                <a:solidFill>
                  <a:srgbClr val="2E3C4E"/>
                </a:solidFill>
                <a:latin typeface="Host Grotesk Medium" pitchFamily="34" charset="0"/>
                <a:ea typeface="Host Grotesk Medium" pitchFamily="34" charset="-122"/>
                <a:cs typeface="Host Grotesk Medium" pitchFamily="34" charset="-120"/>
              </a:rPr>
              <a:t>Tehnologie și Procese Avansate de Fabricație</a:t>
            </a:r>
            <a:endParaRPr lang="en-US" sz="2450" dirty="0"/>
          </a:p>
        </p:txBody>
      </p:sp>
      <p:pic>
        <p:nvPicPr>
          <p:cNvPr id="3" name="Image 0" descr="preencoded.png"/>
          <p:cNvPicPr>
            <a:picLocks noChangeAspect="1"/>
          </p:cNvPicPr>
          <p:nvPr/>
        </p:nvPicPr>
        <p:blipFill>
          <a:blip r:embed="rId3"/>
          <a:stretch>
            <a:fillRect/>
          </a:stretch>
        </p:blipFill>
        <p:spPr>
          <a:xfrm>
            <a:off x="506492" y="1065848"/>
            <a:ext cx="3329464" cy="3329464"/>
          </a:xfrm>
          <a:prstGeom prst="rect">
            <a:avLst/>
          </a:prstGeom>
        </p:spPr>
      </p:pic>
      <p:pic>
        <p:nvPicPr>
          <p:cNvPr id="4" name="Image 1" descr="preencoded.png"/>
          <p:cNvPicPr>
            <a:picLocks noChangeAspect="1"/>
          </p:cNvPicPr>
          <p:nvPr/>
        </p:nvPicPr>
        <p:blipFill>
          <a:blip r:embed="rId4"/>
          <a:stretch>
            <a:fillRect/>
          </a:stretch>
        </p:blipFill>
        <p:spPr>
          <a:xfrm>
            <a:off x="3935730" y="1065848"/>
            <a:ext cx="3329583" cy="3329583"/>
          </a:xfrm>
          <a:prstGeom prst="rect">
            <a:avLst/>
          </a:prstGeom>
        </p:spPr>
      </p:pic>
      <p:pic>
        <p:nvPicPr>
          <p:cNvPr id="5" name="Image 2" descr="preencoded.png"/>
          <p:cNvPicPr>
            <a:picLocks noChangeAspect="1"/>
          </p:cNvPicPr>
          <p:nvPr/>
        </p:nvPicPr>
        <p:blipFill>
          <a:blip r:embed="rId5"/>
          <a:stretch>
            <a:fillRect/>
          </a:stretch>
        </p:blipFill>
        <p:spPr>
          <a:xfrm>
            <a:off x="7365087" y="1065848"/>
            <a:ext cx="3329464" cy="3329464"/>
          </a:xfrm>
          <a:prstGeom prst="rect">
            <a:avLst/>
          </a:prstGeom>
        </p:spPr>
      </p:pic>
      <p:pic>
        <p:nvPicPr>
          <p:cNvPr id="6" name="Image 3" descr="preencoded.png"/>
          <p:cNvPicPr>
            <a:picLocks noChangeAspect="1"/>
          </p:cNvPicPr>
          <p:nvPr/>
        </p:nvPicPr>
        <p:blipFill>
          <a:blip r:embed="rId6"/>
          <a:stretch>
            <a:fillRect/>
          </a:stretch>
        </p:blipFill>
        <p:spPr>
          <a:xfrm>
            <a:off x="10794325" y="1065848"/>
            <a:ext cx="3329583" cy="3329583"/>
          </a:xfrm>
          <a:prstGeom prst="rect">
            <a:avLst/>
          </a:prstGeom>
        </p:spPr>
      </p:pic>
      <p:sp>
        <p:nvSpPr>
          <p:cNvPr id="7" name="Text 1"/>
          <p:cNvSpPr/>
          <p:nvPr/>
        </p:nvSpPr>
        <p:spPr>
          <a:xfrm>
            <a:off x="498872" y="4619387"/>
            <a:ext cx="13632656" cy="374333"/>
          </a:xfrm>
          <a:prstGeom prst="rect">
            <a:avLst/>
          </a:prstGeom>
          <a:noFill/>
          <a:ln/>
        </p:spPr>
        <p:txBody>
          <a:bodyPr wrap="square" lIns="0" tIns="0" rIns="0" bIns="0" rtlCol="0" anchor="t"/>
          <a:lstStyle/>
          <a:p>
            <a:pPr marL="0" indent="0" algn="l">
              <a:lnSpc>
                <a:spcPts val="1450"/>
              </a:lnSpc>
              <a:buNone/>
            </a:pPr>
            <a:r>
              <a:rPr lang="en-US" sz="950" dirty="0">
                <a:solidFill>
                  <a:srgbClr val="384653"/>
                </a:solidFill>
                <a:latin typeface="Roboto" pitchFamily="34" charset="0"/>
                <a:ea typeface="Roboto" pitchFamily="34" charset="-122"/>
                <a:cs typeface="Roboto" pitchFamily="34" charset="-120"/>
              </a:rPr>
              <a:t>Excelența produselor ACC SRL se bazează pe tehnologii de fabricație de ultimă generație și procese de control calitate extrem de riguroase. Fiecare etapă a producției este monitorizată și documentată pentru asigurarea conformității cu standardele militare internaționale.</a:t>
            </a:r>
            <a:endParaRPr lang="en-US" sz="950" dirty="0"/>
          </a:p>
        </p:txBody>
      </p:sp>
      <p:sp>
        <p:nvSpPr>
          <p:cNvPr id="8" name="Text 2"/>
          <p:cNvSpPr/>
          <p:nvPr/>
        </p:nvSpPr>
        <p:spPr>
          <a:xfrm>
            <a:off x="498872" y="5133975"/>
            <a:ext cx="124658" cy="155853"/>
          </a:xfrm>
          <a:prstGeom prst="rect">
            <a:avLst/>
          </a:prstGeom>
          <a:noFill/>
          <a:ln/>
        </p:spPr>
        <p:txBody>
          <a:bodyPr wrap="none" lIns="0" tIns="0" rIns="0" bIns="0" rtlCol="0" anchor="t"/>
          <a:lstStyle/>
          <a:p>
            <a:pPr marL="0" indent="0" algn="l">
              <a:lnSpc>
                <a:spcPts val="1450"/>
              </a:lnSpc>
              <a:buNone/>
            </a:pPr>
            <a:r>
              <a:rPr lang="en-US" sz="950" dirty="0">
                <a:solidFill>
                  <a:srgbClr val="384653"/>
                </a:solidFill>
                <a:latin typeface="Host Grotesk Light" pitchFamily="34" charset="0"/>
                <a:ea typeface="Host Grotesk Light" pitchFamily="34" charset="-122"/>
                <a:cs typeface="Host Grotesk Light" pitchFamily="34" charset="-120"/>
              </a:rPr>
              <a:t>01</a:t>
            </a:r>
            <a:endParaRPr lang="en-US" sz="950" dirty="0"/>
          </a:p>
        </p:txBody>
      </p:sp>
      <p:pic>
        <p:nvPicPr>
          <p:cNvPr id="9" name="Image 4" descr="preencoded.png"/>
          <p:cNvPicPr>
            <a:picLocks noChangeAspect="1"/>
          </p:cNvPicPr>
          <p:nvPr/>
        </p:nvPicPr>
        <p:blipFill>
          <a:blip r:embed="rId7"/>
          <a:stretch>
            <a:fillRect/>
          </a:stretch>
        </p:blipFill>
        <p:spPr>
          <a:xfrm>
            <a:off x="498872" y="5330547"/>
            <a:ext cx="6753939" cy="15240"/>
          </a:xfrm>
          <a:prstGeom prst="rect">
            <a:avLst/>
          </a:prstGeom>
        </p:spPr>
      </p:pic>
      <p:sp>
        <p:nvSpPr>
          <p:cNvPr id="10" name="Text 3"/>
          <p:cNvSpPr/>
          <p:nvPr/>
        </p:nvSpPr>
        <p:spPr>
          <a:xfrm>
            <a:off x="498872" y="5423297"/>
            <a:ext cx="3198138" cy="194905"/>
          </a:xfrm>
          <a:prstGeom prst="rect">
            <a:avLst/>
          </a:prstGeom>
          <a:noFill/>
          <a:ln/>
        </p:spPr>
        <p:txBody>
          <a:bodyPr wrap="none" lIns="0" tIns="0" rIns="0" bIns="0" rtlCol="0" anchor="t"/>
          <a:lstStyle/>
          <a:p>
            <a:pPr marL="0" indent="0" algn="l">
              <a:lnSpc>
                <a:spcPts val="1500"/>
              </a:lnSpc>
              <a:buNone/>
            </a:pPr>
            <a:r>
              <a:rPr lang="en-US" sz="1200" dirty="0">
                <a:solidFill>
                  <a:srgbClr val="384653"/>
                </a:solidFill>
                <a:latin typeface="Host Grotesk Medium" pitchFamily="34" charset="0"/>
                <a:ea typeface="Host Grotesk Medium" pitchFamily="34" charset="-122"/>
                <a:cs typeface="Host Grotesk Medium" pitchFamily="34" charset="-120"/>
              </a:rPr>
              <a:t>Proiectare Asistată de Calculator (CAD/CAM)</a:t>
            </a:r>
            <a:endParaRPr lang="en-US" sz="1200" dirty="0"/>
          </a:p>
        </p:txBody>
      </p:sp>
      <p:sp>
        <p:nvSpPr>
          <p:cNvPr id="11" name="Text 4"/>
          <p:cNvSpPr/>
          <p:nvPr/>
        </p:nvSpPr>
        <p:spPr>
          <a:xfrm>
            <a:off x="498872" y="5692973"/>
            <a:ext cx="6753939" cy="561499"/>
          </a:xfrm>
          <a:prstGeom prst="rect">
            <a:avLst/>
          </a:prstGeom>
          <a:noFill/>
          <a:ln/>
        </p:spPr>
        <p:txBody>
          <a:bodyPr wrap="square" lIns="0" tIns="0" rIns="0" bIns="0" rtlCol="0" anchor="t"/>
          <a:lstStyle/>
          <a:p>
            <a:pPr marL="0" indent="0" algn="l">
              <a:lnSpc>
                <a:spcPts val="1450"/>
              </a:lnSpc>
              <a:buNone/>
            </a:pPr>
            <a:r>
              <a:rPr lang="en-US" sz="950" dirty="0">
                <a:solidFill>
                  <a:srgbClr val="384653"/>
                </a:solidFill>
                <a:latin typeface="Roboto" pitchFamily="34" charset="0"/>
                <a:ea typeface="Roboto" pitchFamily="34" charset="-122"/>
                <a:cs typeface="Roboto" pitchFamily="34" charset="-120"/>
              </a:rPr>
              <a:t>Utilizăm software-uri de proiectare 3D avansate pentru optimizarea structurală și hidrodinamică. Simulări CFD (Computational Fluid Dynamics) și FEA (Finite Element Analysis) asigură performanță maximă înainte de construcție. Precizie la nivel de milimetru în toate dimensiunile.</a:t>
            </a:r>
            <a:endParaRPr lang="en-US" sz="950" dirty="0"/>
          </a:p>
        </p:txBody>
      </p:sp>
      <p:sp>
        <p:nvSpPr>
          <p:cNvPr id="12" name="Text 5"/>
          <p:cNvSpPr/>
          <p:nvPr/>
        </p:nvSpPr>
        <p:spPr>
          <a:xfrm>
            <a:off x="7377470" y="5133975"/>
            <a:ext cx="124658" cy="155853"/>
          </a:xfrm>
          <a:prstGeom prst="rect">
            <a:avLst/>
          </a:prstGeom>
          <a:noFill/>
          <a:ln/>
        </p:spPr>
        <p:txBody>
          <a:bodyPr wrap="none" lIns="0" tIns="0" rIns="0" bIns="0" rtlCol="0" anchor="t"/>
          <a:lstStyle/>
          <a:p>
            <a:pPr marL="0" indent="0" algn="l">
              <a:lnSpc>
                <a:spcPts val="1450"/>
              </a:lnSpc>
              <a:buNone/>
            </a:pPr>
            <a:r>
              <a:rPr lang="en-US" sz="950" dirty="0">
                <a:solidFill>
                  <a:srgbClr val="384653"/>
                </a:solidFill>
                <a:latin typeface="Host Grotesk Light" pitchFamily="34" charset="0"/>
                <a:ea typeface="Host Grotesk Light" pitchFamily="34" charset="-122"/>
                <a:cs typeface="Host Grotesk Light" pitchFamily="34" charset="-120"/>
              </a:rPr>
              <a:t>02</a:t>
            </a:r>
            <a:endParaRPr lang="en-US" sz="950" dirty="0"/>
          </a:p>
        </p:txBody>
      </p:sp>
      <p:pic>
        <p:nvPicPr>
          <p:cNvPr id="13" name="Image 5" descr="preencoded.png"/>
          <p:cNvPicPr>
            <a:picLocks noChangeAspect="1"/>
          </p:cNvPicPr>
          <p:nvPr/>
        </p:nvPicPr>
        <p:blipFill>
          <a:blip r:embed="rId7"/>
          <a:stretch>
            <a:fillRect/>
          </a:stretch>
        </p:blipFill>
        <p:spPr>
          <a:xfrm>
            <a:off x="7377470" y="5330547"/>
            <a:ext cx="6754058" cy="15240"/>
          </a:xfrm>
          <a:prstGeom prst="rect">
            <a:avLst/>
          </a:prstGeom>
        </p:spPr>
      </p:pic>
      <p:sp>
        <p:nvSpPr>
          <p:cNvPr id="14" name="Text 6"/>
          <p:cNvSpPr/>
          <p:nvPr/>
        </p:nvSpPr>
        <p:spPr>
          <a:xfrm>
            <a:off x="7377470" y="5423297"/>
            <a:ext cx="2062639" cy="194905"/>
          </a:xfrm>
          <a:prstGeom prst="rect">
            <a:avLst/>
          </a:prstGeom>
          <a:noFill/>
          <a:ln/>
        </p:spPr>
        <p:txBody>
          <a:bodyPr wrap="none" lIns="0" tIns="0" rIns="0" bIns="0" rtlCol="0" anchor="t"/>
          <a:lstStyle/>
          <a:p>
            <a:pPr marL="0" indent="0" algn="l">
              <a:lnSpc>
                <a:spcPts val="1500"/>
              </a:lnSpc>
              <a:buNone/>
            </a:pPr>
            <a:r>
              <a:rPr lang="en-US" sz="1200" dirty="0">
                <a:solidFill>
                  <a:srgbClr val="384653"/>
                </a:solidFill>
                <a:latin typeface="Host Grotesk Medium" pitchFamily="34" charset="0"/>
                <a:ea typeface="Host Grotesk Medium" pitchFamily="34" charset="-122"/>
                <a:cs typeface="Host Grotesk Medium" pitchFamily="34" charset="-120"/>
              </a:rPr>
              <a:t>Fabricare </a:t>
            </a:r>
            <a:r>
              <a:rPr lang="en-US" sz="1200" dirty="0" err="1">
                <a:solidFill>
                  <a:srgbClr val="384653"/>
                </a:solidFill>
                <a:latin typeface="Host Grotesk Medium" pitchFamily="34" charset="0"/>
                <a:ea typeface="Host Grotesk Medium" pitchFamily="34" charset="-122"/>
                <a:cs typeface="Host Grotesk Medium" pitchFamily="34" charset="-120"/>
              </a:rPr>
              <a:t>prin</a:t>
            </a:r>
            <a:r>
              <a:rPr lang="en-US" sz="1200" dirty="0">
                <a:solidFill>
                  <a:srgbClr val="384653"/>
                </a:solidFill>
                <a:latin typeface="Host Grotesk Medium" pitchFamily="34" charset="0"/>
                <a:ea typeface="Host Grotesk Medium" pitchFamily="34" charset="-122"/>
                <a:cs typeface="Host Grotesk Medium" pitchFamily="34" charset="-120"/>
              </a:rPr>
              <a:t> </a:t>
            </a:r>
            <a:r>
              <a:rPr lang="en-US" sz="1200" dirty="0" err="1">
                <a:solidFill>
                  <a:srgbClr val="384653"/>
                </a:solidFill>
                <a:latin typeface="Host Grotesk Medium" pitchFamily="34" charset="0"/>
                <a:ea typeface="Host Grotesk Medium" pitchFamily="34" charset="-122"/>
                <a:cs typeface="Host Grotesk Medium" pitchFamily="34" charset="-120"/>
              </a:rPr>
              <a:t>Infuzie</a:t>
            </a:r>
            <a:r>
              <a:rPr lang="en-US" sz="1200" dirty="0">
                <a:solidFill>
                  <a:srgbClr val="384653"/>
                </a:solidFill>
                <a:latin typeface="Host Grotesk Medium" pitchFamily="34" charset="0"/>
                <a:ea typeface="Host Grotesk Medium" pitchFamily="34" charset="-122"/>
                <a:cs typeface="Host Grotesk Medium" pitchFamily="34" charset="-120"/>
              </a:rPr>
              <a:t> in Vid</a:t>
            </a:r>
            <a:endParaRPr lang="en-US" sz="1200" dirty="0"/>
          </a:p>
        </p:txBody>
      </p:sp>
      <p:sp>
        <p:nvSpPr>
          <p:cNvPr id="15" name="Text 7"/>
          <p:cNvSpPr/>
          <p:nvPr/>
        </p:nvSpPr>
        <p:spPr>
          <a:xfrm>
            <a:off x="7377470" y="5692973"/>
            <a:ext cx="6754058" cy="561499"/>
          </a:xfrm>
          <a:prstGeom prst="rect">
            <a:avLst/>
          </a:prstGeom>
          <a:noFill/>
          <a:ln/>
        </p:spPr>
        <p:txBody>
          <a:bodyPr wrap="square" lIns="0" tIns="0" rIns="0" bIns="0" rtlCol="0" anchor="t"/>
          <a:lstStyle/>
          <a:p>
            <a:pPr marL="0" indent="0" algn="l">
              <a:lnSpc>
                <a:spcPts val="1450"/>
              </a:lnSpc>
              <a:buNone/>
            </a:pPr>
            <a:r>
              <a:rPr lang="en-US" sz="950" dirty="0">
                <a:solidFill>
                  <a:srgbClr val="384653"/>
                </a:solidFill>
                <a:latin typeface="Roboto" pitchFamily="34" charset="0"/>
                <a:ea typeface="Roboto" pitchFamily="34" charset="-122"/>
                <a:cs typeface="Roboto" pitchFamily="34" charset="-120"/>
              </a:rPr>
              <a:t>Tehnologia de infuzie asigură raport optim rășină-fibră, eliminarea completă a golurilor de aer și rezistență structurală superioară. Proces controlat computerizat pentru consistență perfectă între unități de producție. Calitate superioară certificată la fiecare lot.</a:t>
            </a:r>
            <a:endParaRPr lang="en-US" sz="950" dirty="0"/>
          </a:p>
        </p:txBody>
      </p:sp>
      <p:sp>
        <p:nvSpPr>
          <p:cNvPr id="16" name="Text 8"/>
          <p:cNvSpPr/>
          <p:nvPr/>
        </p:nvSpPr>
        <p:spPr>
          <a:xfrm>
            <a:off x="498872" y="6472595"/>
            <a:ext cx="124658" cy="155853"/>
          </a:xfrm>
          <a:prstGeom prst="rect">
            <a:avLst/>
          </a:prstGeom>
          <a:noFill/>
          <a:ln/>
        </p:spPr>
        <p:txBody>
          <a:bodyPr wrap="none" lIns="0" tIns="0" rIns="0" bIns="0" rtlCol="0" anchor="t"/>
          <a:lstStyle/>
          <a:p>
            <a:pPr marL="0" indent="0" algn="l">
              <a:lnSpc>
                <a:spcPts val="1450"/>
              </a:lnSpc>
              <a:buNone/>
            </a:pPr>
            <a:r>
              <a:rPr lang="en-US" sz="950" dirty="0">
                <a:solidFill>
                  <a:srgbClr val="384653"/>
                </a:solidFill>
                <a:latin typeface="Host Grotesk Light" pitchFamily="34" charset="0"/>
                <a:ea typeface="Host Grotesk Light" pitchFamily="34" charset="-122"/>
                <a:cs typeface="Host Grotesk Light" pitchFamily="34" charset="-120"/>
              </a:rPr>
              <a:t>03</a:t>
            </a:r>
            <a:endParaRPr lang="en-US" sz="950" dirty="0"/>
          </a:p>
        </p:txBody>
      </p:sp>
      <p:pic>
        <p:nvPicPr>
          <p:cNvPr id="17" name="Image 6" descr="preencoded.png"/>
          <p:cNvPicPr>
            <a:picLocks noChangeAspect="1"/>
          </p:cNvPicPr>
          <p:nvPr/>
        </p:nvPicPr>
        <p:blipFill>
          <a:blip r:embed="rId7"/>
          <a:stretch>
            <a:fillRect/>
          </a:stretch>
        </p:blipFill>
        <p:spPr>
          <a:xfrm>
            <a:off x="498872" y="6644283"/>
            <a:ext cx="6753939" cy="15240"/>
          </a:xfrm>
          <a:prstGeom prst="rect">
            <a:avLst/>
          </a:prstGeom>
        </p:spPr>
      </p:pic>
      <p:sp>
        <p:nvSpPr>
          <p:cNvPr id="18" name="Text 9"/>
          <p:cNvSpPr/>
          <p:nvPr/>
        </p:nvSpPr>
        <p:spPr>
          <a:xfrm>
            <a:off x="498872" y="6761917"/>
            <a:ext cx="1882616" cy="194905"/>
          </a:xfrm>
          <a:prstGeom prst="rect">
            <a:avLst/>
          </a:prstGeom>
          <a:noFill/>
          <a:ln/>
        </p:spPr>
        <p:txBody>
          <a:bodyPr wrap="none" lIns="0" tIns="0" rIns="0" bIns="0" rtlCol="0" anchor="t"/>
          <a:lstStyle/>
          <a:p>
            <a:pPr marL="0" indent="0" algn="l">
              <a:lnSpc>
                <a:spcPts val="1500"/>
              </a:lnSpc>
              <a:buNone/>
            </a:pPr>
            <a:r>
              <a:rPr lang="en-US" sz="1200" dirty="0">
                <a:solidFill>
                  <a:srgbClr val="384653"/>
                </a:solidFill>
                <a:latin typeface="Host Grotesk Medium" pitchFamily="34" charset="0"/>
                <a:ea typeface="Host Grotesk Medium" pitchFamily="34" charset="-122"/>
                <a:cs typeface="Host Grotesk Medium" pitchFamily="34" charset="-120"/>
              </a:rPr>
              <a:t>Control Calității Multi-Nivel</a:t>
            </a:r>
            <a:endParaRPr lang="en-US" sz="1200" dirty="0"/>
          </a:p>
        </p:txBody>
      </p:sp>
      <p:sp>
        <p:nvSpPr>
          <p:cNvPr id="19" name="Text 10"/>
          <p:cNvSpPr/>
          <p:nvPr/>
        </p:nvSpPr>
        <p:spPr>
          <a:xfrm>
            <a:off x="498872" y="7031593"/>
            <a:ext cx="6753939" cy="561499"/>
          </a:xfrm>
          <a:prstGeom prst="rect">
            <a:avLst/>
          </a:prstGeom>
          <a:noFill/>
          <a:ln/>
        </p:spPr>
        <p:txBody>
          <a:bodyPr wrap="square" lIns="0" tIns="0" rIns="0" bIns="0" rtlCol="0" anchor="t"/>
          <a:lstStyle/>
          <a:p>
            <a:pPr marL="0" indent="0" algn="l">
              <a:lnSpc>
                <a:spcPts val="1450"/>
              </a:lnSpc>
              <a:buNone/>
            </a:pPr>
            <a:r>
              <a:rPr lang="en-US" sz="950" dirty="0">
                <a:solidFill>
                  <a:srgbClr val="384653"/>
                </a:solidFill>
                <a:latin typeface="Roboto" pitchFamily="34" charset="0"/>
                <a:ea typeface="Roboto" pitchFamily="34" charset="-122"/>
                <a:cs typeface="Roboto" pitchFamily="34" charset="-120"/>
              </a:rPr>
              <a:t>Inspecții ultrasonice pentru detectarea oricăror defecte interne. Testare mecanică conform standardelor militare NATO. Documentație completă de trasabilitate pentru fiecare componentă. Certificare finală de către organisme independente acreditate.</a:t>
            </a:r>
            <a:endParaRPr lang="en-US" sz="950" dirty="0"/>
          </a:p>
        </p:txBody>
      </p:sp>
      <p:sp>
        <p:nvSpPr>
          <p:cNvPr id="20" name="Text 11"/>
          <p:cNvSpPr/>
          <p:nvPr/>
        </p:nvSpPr>
        <p:spPr>
          <a:xfrm>
            <a:off x="7377470" y="6472595"/>
            <a:ext cx="124658" cy="155853"/>
          </a:xfrm>
          <a:prstGeom prst="rect">
            <a:avLst/>
          </a:prstGeom>
          <a:noFill/>
          <a:ln/>
        </p:spPr>
        <p:txBody>
          <a:bodyPr wrap="none" lIns="0" tIns="0" rIns="0" bIns="0" rtlCol="0" anchor="t"/>
          <a:lstStyle/>
          <a:p>
            <a:pPr marL="0" indent="0" algn="l">
              <a:lnSpc>
                <a:spcPts val="1450"/>
              </a:lnSpc>
              <a:buNone/>
            </a:pPr>
            <a:r>
              <a:rPr lang="en-US" sz="950" dirty="0">
                <a:solidFill>
                  <a:srgbClr val="384653"/>
                </a:solidFill>
                <a:latin typeface="Host Grotesk Light" pitchFamily="34" charset="0"/>
                <a:ea typeface="Host Grotesk Light" pitchFamily="34" charset="-122"/>
                <a:cs typeface="Host Grotesk Light" pitchFamily="34" charset="-120"/>
              </a:rPr>
              <a:t>04</a:t>
            </a:r>
            <a:endParaRPr lang="en-US" sz="950" dirty="0"/>
          </a:p>
        </p:txBody>
      </p:sp>
      <p:pic>
        <p:nvPicPr>
          <p:cNvPr id="21" name="Image 7" descr="preencoded.png"/>
          <p:cNvPicPr>
            <a:picLocks noChangeAspect="1"/>
          </p:cNvPicPr>
          <p:nvPr/>
        </p:nvPicPr>
        <p:blipFill>
          <a:blip r:embed="rId7"/>
          <a:stretch>
            <a:fillRect/>
          </a:stretch>
        </p:blipFill>
        <p:spPr>
          <a:xfrm>
            <a:off x="7377470" y="6644283"/>
            <a:ext cx="6754058" cy="15240"/>
          </a:xfrm>
          <a:prstGeom prst="rect">
            <a:avLst/>
          </a:prstGeom>
        </p:spPr>
      </p:pic>
      <p:sp>
        <p:nvSpPr>
          <p:cNvPr id="22" name="Text 12"/>
          <p:cNvSpPr/>
          <p:nvPr/>
        </p:nvSpPr>
        <p:spPr>
          <a:xfrm>
            <a:off x="7377470" y="6761917"/>
            <a:ext cx="2653903" cy="194905"/>
          </a:xfrm>
          <a:prstGeom prst="rect">
            <a:avLst/>
          </a:prstGeom>
          <a:noFill/>
          <a:ln/>
        </p:spPr>
        <p:txBody>
          <a:bodyPr wrap="none" lIns="0" tIns="0" rIns="0" bIns="0" rtlCol="0" anchor="t"/>
          <a:lstStyle/>
          <a:p>
            <a:pPr marL="0" indent="0" algn="l">
              <a:lnSpc>
                <a:spcPts val="1500"/>
              </a:lnSpc>
              <a:buNone/>
            </a:pPr>
            <a:r>
              <a:rPr lang="en-US" sz="1200" dirty="0">
                <a:solidFill>
                  <a:srgbClr val="384653"/>
                </a:solidFill>
                <a:latin typeface="Host Grotesk Medium" pitchFamily="34" charset="0"/>
                <a:ea typeface="Host Grotesk Medium" pitchFamily="34" charset="-122"/>
                <a:cs typeface="Host Grotesk Medium" pitchFamily="34" charset="-120"/>
              </a:rPr>
              <a:t>Parteneriate Strategice Internaționale</a:t>
            </a:r>
            <a:endParaRPr lang="en-US" sz="1200" dirty="0"/>
          </a:p>
        </p:txBody>
      </p:sp>
      <p:sp>
        <p:nvSpPr>
          <p:cNvPr id="23" name="Text 13"/>
          <p:cNvSpPr/>
          <p:nvPr/>
        </p:nvSpPr>
        <p:spPr>
          <a:xfrm>
            <a:off x="7377470" y="7031593"/>
            <a:ext cx="6754058" cy="374333"/>
          </a:xfrm>
          <a:prstGeom prst="rect">
            <a:avLst/>
          </a:prstGeom>
          <a:noFill/>
          <a:ln/>
        </p:spPr>
        <p:txBody>
          <a:bodyPr wrap="square" lIns="0" tIns="0" rIns="0" bIns="0" rtlCol="0" anchor="t"/>
          <a:lstStyle/>
          <a:p>
            <a:pPr marL="0" indent="0" algn="l">
              <a:lnSpc>
                <a:spcPts val="1450"/>
              </a:lnSpc>
              <a:buNone/>
            </a:pPr>
            <a:r>
              <a:rPr lang="en-US" sz="950" dirty="0">
                <a:solidFill>
                  <a:srgbClr val="384653"/>
                </a:solidFill>
                <a:latin typeface="Roboto" pitchFamily="34" charset="0"/>
                <a:ea typeface="Roboto" pitchFamily="34" charset="-122"/>
                <a:cs typeface="Roboto" pitchFamily="34" charset="-120"/>
              </a:rPr>
              <a:t>Colaborări cu lideri mondiali în materiale compozite și tehnologii navale. Acces la cele mai recente inovații în domeniu. Transfer de know-how continuu pentru menținerea avantajului competitiv. Rețea globală de suport tehnic și service.</a:t>
            </a:r>
            <a:endParaRPr lang="en-US" sz="950" dirty="0"/>
          </a:p>
        </p:txBody>
      </p:sp>
      <p:pic>
        <p:nvPicPr>
          <p:cNvPr id="27" name="Picture 26">
            <a:extLst>
              <a:ext uri="{FF2B5EF4-FFF2-40B4-BE49-F238E27FC236}">
                <a16:creationId xmlns:a16="http://schemas.microsoft.com/office/drawing/2014/main" id="{087B8600-0966-3C85-11D0-F2A97E688D22}"/>
              </a:ext>
            </a:extLst>
          </p:cNvPr>
          <p:cNvPicPr>
            <a:picLocks noChangeAspect="1"/>
          </p:cNvPicPr>
          <p:nvPr/>
        </p:nvPicPr>
        <p:blipFill>
          <a:blip r:embed="rId8"/>
          <a:stretch>
            <a:fillRect/>
          </a:stretch>
        </p:blipFill>
        <p:spPr>
          <a:xfrm>
            <a:off x="12293600" y="7593092"/>
            <a:ext cx="2336800" cy="54610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553164" y="594717"/>
            <a:ext cx="13252133" cy="432197"/>
          </a:xfrm>
          <a:prstGeom prst="rect">
            <a:avLst/>
          </a:prstGeom>
          <a:noFill/>
          <a:ln/>
        </p:spPr>
        <p:txBody>
          <a:bodyPr wrap="none" lIns="0" tIns="0" rIns="0" bIns="0" rtlCol="0" anchor="t"/>
          <a:lstStyle/>
          <a:p>
            <a:pPr marL="0" indent="0" algn="l">
              <a:lnSpc>
                <a:spcPts val="3400"/>
              </a:lnSpc>
              <a:buNone/>
            </a:pPr>
            <a:r>
              <a:rPr lang="en-US" sz="2700" dirty="0">
                <a:solidFill>
                  <a:srgbClr val="2E3C4E"/>
                </a:solidFill>
                <a:latin typeface="Host Grotesk Medium" pitchFamily="34" charset="0"/>
                <a:ea typeface="Host Grotesk Medium" pitchFamily="34" charset="-122"/>
                <a:cs typeface="Host Grotesk Medium" pitchFamily="34" charset="-120"/>
              </a:rPr>
              <a:t>ADVANCED COMPOSITES CONSTRUCTIONS - Partenerul Ideal pentru Forțele Navale</a:t>
            </a:r>
            <a:endParaRPr lang="en-US" sz="2700" dirty="0"/>
          </a:p>
        </p:txBody>
      </p:sp>
      <p:sp>
        <p:nvSpPr>
          <p:cNvPr id="3" name="Text 1"/>
          <p:cNvSpPr/>
          <p:nvPr/>
        </p:nvSpPr>
        <p:spPr>
          <a:xfrm>
            <a:off x="553164" y="1372553"/>
            <a:ext cx="2589728" cy="259199"/>
          </a:xfrm>
          <a:prstGeom prst="rect">
            <a:avLst/>
          </a:prstGeom>
          <a:noFill/>
          <a:ln/>
        </p:spPr>
        <p:txBody>
          <a:bodyPr wrap="none" lIns="0" tIns="0" rIns="0" bIns="0" rtlCol="0" anchor="t"/>
          <a:lstStyle/>
          <a:p>
            <a:pPr marL="0" indent="0" algn="l">
              <a:lnSpc>
                <a:spcPts val="2000"/>
              </a:lnSpc>
              <a:buNone/>
            </a:pPr>
            <a:r>
              <a:rPr lang="en-US" sz="1600" dirty="0">
                <a:solidFill>
                  <a:srgbClr val="2E3C4E"/>
                </a:solidFill>
                <a:latin typeface="Host Grotesk Medium" pitchFamily="34" charset="0"/>
                <a:ea typeface="Host Grotesk Medium" pitchFamily="34" charset="-122"/>
                <a:cs typeface="Host Grotesk Medium" pitchFamily="34" charset="-120"/>
              </a:rPr>
              <a:t>De Ce să Alegeți ACC SRL?</a:t>
            </a:r>
            <a:endParaRPr lang="en-US" sz="1600" dirty="0"/>
          </a:p>
        </p:txBody>
      </p:sp>
      <p:sp>
        <p:nvSpPr>
          <p:cNvPr id="4" name="Text 2"/>
          <p:cNvSpPr/>
          <p:nvPr/>
        </p:nvSpPr>
        <p:spPr>
          <a:xfrm>
            <a:off x="553164" y="1769983"/>
            <a:ext cx="7286387" cy="622578"/>
          </a:xfrm>
          <a:prstGeom prst="rect">
            <a:avLst/>
          </a:prstGeom>
          <a:noFill/>
          <a:ln/>
        </p:spPr>
        <p:txBody>
          <a:bodyPr wrap="square" lIns="0" tIns="0" rIns="0" bIns="0" rtlCol="0" anchor="t"/>
          <a:lstStyle/>
          <a:p>
            <a:pPr marL="0" indent="0" algn="l">
              <a:lnSpc>
                <a:spcPts val="1600"/>
              </a:lnSpc>
              <a:buNone/>
            </a:pPr>
            <a:r>
              <a:rPr lang="en-US" sz="1050" dirty="0">
                <a:solidFill>
                  <a:srgbClr val="384653"/>
                </a:solidFill>
                <a:latin typeface="Roboto" pitchFamily="34" charset="0"/>
                <a:ea typeface="Roboto" pitchFamily="34" charset="-122"/>
                <a:cs typeface="Roboto" pitchFamily="34" charset="-120"/>
              </a:rPr>
              <a:t>ACC SRL oferă mai mult decât simple ambarcațiuni – oferim </a:t>
            </a:r>
            <a:r>
              <a:rPr lang="en-US" sz="1050" b="1" dirty="0">
                <a:solidFill>
                  <a:srgbClr val="384653"/>
                </a:solidFill>
                <a:latin typeface="Roboto" pitchFamily="34" charset="0"/>
                <a:ea typeface="Roboto" pitchFamily="34" charset="-122"/>
                <a:cs typeface="Roboto" pitchFamily="34" charset="-120"/>
              </a:rPr>
              <a:t>soluții complete, fiabile și eficiente</a:t>
            </a:r>
            <a:r>
              <a:rPr lang="en-US" sz="1050" dirty="0">
                <a:solidFill>
                  <a:srgbClr val="384653"/>
                </a:solidFill>
                <a:latin typeface="Roboto" pitchFamily="34" charset="0"/>
                <a:ea typeface="Roboto" pitchFamily="34" charset="-122"/>
                <a:cs typeface="Roboto" pitchFamily="34" charset="-120"/>
              </a:rPr>
              <a:t> adaptate nevoilor specifice ale forțelor navale moderne. Materialele compozite nu sunt doar o alternativă – ele reprezintă </a:t>
            </a:r>
            <a:r>
              <a:rPr lang="en-US" sz="1050" dirty="0">
                <a:solidFill>
                  <a:srgbClr val="384653"/>
                </a:solidFill>
                <a:highlight>
                  <a:srgbClr val="95CCDA"/>
                </a:highlight>
                <a:latin typeface="Roboto" pitchFamily="34" charset="0"/>
                <a:ea typeface="Roboto" pitchFamily="34" charset="-122"/>
                <a:cs typeface="Roboto" pitchFamily="34" charset="-120"/>
              </a:rPr>
              <a:t>viitorul construcțiilor navale militare</a:t>
            </a:r>
            <a:r>
              <a:rPr lang="en-US" sz="1050" dirty="0">
                <a:solidFill>
                  <a:srgbClr val="384653"/>
                </a:solidFill>
                <a:latin typeface="Roboto" pitchFamily="34" charset="0"/>
                <a:ea typeface="Roboto" pitchFamily="34" charset="-122"/>
                <a:cs typeface="Roboto" pitchFamily="34" charset="-120"/>
              </a:rPr>
              <a:t>.</a:t>
            </a:r>
            <a:endParaRPr lang="en-US" sz="1050" dirty="0"/>
          </a:p>
        </p:txBody>
      </p:sp>
      <p:sp>
        <p:nvSpPr>
          <p:cNvPr id="5" name="Text 3"/>
          <p:cNvSpPr/>
          <p:nvPr/>
        </p:nvSpPr>
        <p:spPr>
          <a:xfrm>
            <a:off x="553164" y="2516981"/>
            <a:ext cx="7286387" cy="415052"/>
          </a:xfrm>
          <a:prstGeom prst="rect">
            <a:avLst/>
          </a:prstGeom>
          <a:noFill/>
          <a:ln/>
        </p:spPr>
        <p:txBody>
          <a:bodyPr wrap="square" lIns="0" tIns="0" rIns="0" bIns="0" rtlCol="0" anchor="t"/>
          <a:lstStyle/>
          <a:p>
            <a:pPr marL="0" indent="0" algn="l">
              <a:lnSpc>
                <a:spcPts val="1600"/>
              </a:lnSpc>
              <a:buNone/>
            </a:pPr>
            <a:r>
              <a:rPr lang="en-US" sz="1050" dirty="0">
                <a:solidFill>
                  <a:srgbClr val="384653"/>
                </a:solidFill>
                <a:latin typeface="Roboto" pitchFamily="34" charset="0"/>
                <a:ea typeface="Roboto" pitchFamily="34" charset="-122"/>
                <a:cs typeface="Roboto" pitchFamily="34" charset="-120"/>
              </a:rPr>
              <a:t>Experiența noastră combinată cu tehnologia de vârf și angajamentul față de excelență ne poziționează ca partenerul ideal pentru modernizarea și dezvoltarea capabilităților navale ale oricărei forțe maritime.</a:t>
            </a:r>
            <a:endParaRPr lang="en-US" sz="1050" dirty="0"/>
          </a:p>
        </p:txBody>
      </p:sp>
      <p:sp>
        <p:nvSpPr>
          <p:cNvPr id="6" name="Text 4"/>
          <p:cNvSpPr/>
          <p:nvPr/>
        </p:nvSpPr>
        <p:spPr>
          <a:xfrm>
            <a:off x="8184594" y="1458873"/>
            <a:ext cx="2863572" cy="456367"/>
          </a:xfrm>
          <a:prstGeom prst="rect">
            <a:avLst/>
          </a:prstGeom>
          <a:noFill/>
          <a:ln/>
        </p:spPr>
        <p:txBody>
          <a:bodyPr wrap="none" lIns="0" tIns="0" rIns="0" bIns="0" rtlCol="0" anchor="t"/>
          <a:lstStyle/>
          <a:p>
            <a:pPr marL="0" indent="0" algn="ctr">
              <a:lnSpc>
                <a:spcPts val="3550"/>
              </a:lnSpc>
              <a:buNone/>
            </a:pPr>
            <a:r>
              <a:rPr lang="en-US" sz="3550" dirty="0">
                <a:solidFill>
                  <a:srgbClr val="384653"/>
                </a:solidFill>
                <a:latin typeface="Host Grotesk Medium" pitchFamily="34" charset="0"/>
                <a:ea typeface="Host Grotesk Medium" pitchFamily="34" charset="-122"/>
                <a:cs typeface="Host Grotesk Medium" pitchFamily="34" charset="-120"/>
              </a:rPr>
              <a:t>60%</a:t>
            </a:r>
            <a:endParaRPr lang="en-US" sz="3550" dirty="0"/>
          </a:p>
        </p:txBody>
      </p:sp>
      <p:sp>
        <p:nvSpPr>
          <p:cNvPr id="7" name="Text 5"/>
          <p:cNvSpPr/>
          <p:nvPr/>
        </p:nvSpPr>
        <p:spPr>
          <a:xfrm>
            <a:off x="8751927" y="2087999"/>
            <a:ext cx="1728788" cy="216098"/>
          </a:xfrm>
          <a:prstGeom prst="rect">
            <a:avLst/>
          </a:prstGeom>
          <a:noFill/>
          <a:ln/>
        </p:spPr>
        <p:txBody>
          <a:bodyPr wrap="none" lIns="0" tIns="0" rIns="0" bIns="0" rtlCol="0" anchor="t"/>
          <a:lstStyle/>
          <a:p>
            <a:pPr marL="0" indent="0" algn="ctr">
              <a:lnSpc>
                <a:spcPts val="1700"/>
              </a:lnSpc>
              <a:buNone/>
            </a:pPr>
            <a:r>
              <a:rPr lang="en-US" sz="1350" dirty="0">
                <a:solidFill>
                  <a:srgbClr val="384653"/>
                </a:solidFill>
                <a:latin typeface="Host Grotesk Medium" pitchFamily="34" charset="0"/>
                <a:ea typeface="Host Grotesk Medium" pitchFamily="34" charset="-122"/>
                <a:cs typeface="Host Grotesk Medium" pitchFamily="34" charset="-120"/>
              </a:rPr>
              <a:t>Reducere Greutate</a:t>
            </a:r>
            <a:endParaRPr lang="en-US" sz="1350" dirty="0"/>
          </a:p>
        </p:txBody>
      </p:sp>
      <p:sp>
        <p:nvSpPr>
          <p:cNvPr id="8" name="Text 6"/>
          <p:cNvSpPr/>
          <p:nvPr/>
        </p:nvSpPr>
        <p:spPr>
          <a:xfrm>
            <a:off x="8184594" y="2442329"/>
            <a:ext cx="2863572" cy="207526"/>
          </a:xfrm>
          <a:prstGeom prst="rect">
            <a:avLst/>
          </a:prstGeom>
          <a:noFill/>
          <a:ln/>
        </p:spPr>
        <p:txBody>
          <a:bodyPr wrap="none" lIns="0" tIns="0" rIns="0" bIns="0" rtlCol="0" anchor="t"/>
          <a:lstStyle/>
          <a:p>
            <a:pPr marL="0" indent="0" algn="ctr">
              <a:lnSpc>
                <a:spcPts val="1600"/>
              </a:lnSpc>
              <a:buNone/>
            </a:pPr>
            <a:r>
              <a:rPr lang="en-US" sz="1050" dirty="0">
                <a:solidFill>
                  <a:srgbClr val="384653"/>
                </a:solidFill>
                <a:latin typeface="Roboto" pitchFamily="34" charset="0"/>
                <a:ea typeface="Roboto" pitchFamily="34" charset="-122"/>
                <a:cs typeface="Roboto" pitchFamily="34" charset="-120"/>
              </a:rPr>
              <a:t>Față de construcții metalice</a:t>
            </a:r>
            <a:endParaRPr lang="en-US" sz="1050" dirty="0"/>
          </a:p>
        </p:txBody>
      </p:sp>
      <p:sp>
        <p:nvSpPr>
          <p:cNvPr id="9" name="Text 7"/>
          <p:cNvSpPr/>
          <p:nvPr/>
        </p:nvSpPr>
        <p:spPr>
          <a:xfrm>
            <a:off x="11221045" y="1458873"/>
            <a:ext cx="2863691" cy="456367"/>
          </a:xfrm>
          <a:prstGeom prst="rect">
            <a:avLst/>
          </a:prstGeom>
          <a:noFill/>
          <a:ln/>
        </p:spPr>
        <p:txBody>
          <a:bodyPr wrap="none" lIns="0" tIns="0" rIns="0" bIns="0" rtlCol="0" anchor="t"/>
          <a:lstStyle/>
          <a:p>
            <a:pPr marL="0" indent="0" algn="ctr">
              <a:lnSpc>
                <a:spcPts val="3550"/>
              </a:lnSpc>
              <a:buNone/>
            </a:pPr>
            <a:r>
              <a:rPr lang="en-US" sz="3550" dirty="0">
                <a:solidFill>
                  <a:srgbClr val="384653"/>
                </a:solidFill>
                <a:latin typeface="Host Grotesk Medium" pitchFamily="34" charset="0"/>
                <a:ea typeface="Host Grotesk Medium" pitchFamily="34" charset="-122"/>
                <a:cs typeface="Host Grotesk Medium" pitchFamily="34" charset="-120"/>
              </a:rPr>
              <a:t>70%</a:t>
            </a:r>
            <a:endParaRPr lang="en-US" sz="3550" dirty="0"/>
          </a:p>
        </p:txBody>
      </p:sp>
      <p:sp>
        <p:nvSpPr>
          <p:cNvPr id="10" name="Text 8"/>
          <p:cNvSpPr/>
          <p:nvPr/>
        </p:nvSpPr>
        <p:spPr>
          <a:xfrm>
            <a:off x="11748016" y="2087999"/>
            <a:ext cx="1809750" cy="216098"/>
          </a:xfrm>
          <a:prstGeom prst="rect">
            <a:avLst/>
          </a:prstGeom>
          <a:noFill/>
          <a:ln/>
        </p:spPr>
        <p:txBody>
          <a:bodyPr wrap="none" lIns="0" tIns="0" rIns="0" bIns="0" rtlCol="0" anchor="t"/>
          <a:lstStyle/>
          <a:p>
            <a:pPr marL="0" indent="0" algn="ctr">
              <a:lnSpc>
                <a:spcPts val="1700"/>
              </a:lnSpc>
              <a:buNone/>
            </a:pPr>
            <a:r>
              <a:rPr lang="en-US" sz="1350" dirty="0">
                <a:solidFill>
                  <a:srgbClr val="384653"/>
                </a:solidFill>
                <a:latin typeface="Host Grotesk Medium" pitchFamily="34" charset="0"/>
                <a:ea typeface="Host Grotesk Medium" pitchFamily="34" charset="-122"/>
                <a:cs typeface="Host Grotesk Medium" pitchFamily="34" charset="-120"/>
              </a:rPr>
              <a:t>Mai Puțină Mentenanță</a:t>
            </a:r>
            <a:endParaRPr lang="en-US" sz="1350" dirty="0"/>
          </a:p>
        </p:txBody>
      </p:sp>
      <p:sp>
        <p:nvSpPr>
          <p:cNvPr id="11" name="Text 9"/>
          <p:cNvSpPr/>
          <p:nvPr/>
        </p:nvSpPr>
        <p:spPr>
          <a:xfrm>
            <a:off x="11221045" y="2442329"/>
            <a:ext cx="2863691" cy="207526"/>
          </a:xfrm>
          <a:prstGeom prst="rect">
            <a:avLst/>
          </a:prstGeom>
          <a:noFill/>
          <a:ln/>
        </p:spPr>
        <p:txBody>
          <a:bodyPr wrap="none" lIns="0" tIns="0" rIns="0" bIns="0" rtlCol="0" anchor="t"/>
          <a:lstStyle/>
          <a:p>
            <a:pPr marL="0" indent="0" algn="ctr">
              <a:lnSpc>
                <a:spcPts val="1600"/>
              </a:lnSpc>
              <a:buNone/>
            </a:pPr>
            <a:r>
              <a:rPr lang="en-US" sz="1050" dirty="0">
                <a:solidFill>
                  <a:srgbClr val="384653"/>
                </a:solidFill>
                <a:latin typeface="Roboto" pitchFamily="34" charset="0"/>
                <a:ea typeface="Roboto" pitchFamily="34" charset="-122"/>
                <a:cs typeface="Roboto" pitchFamily="34" charset="-120"/>
              </a:rPr>
              <a:t>Cost operațional redus</a:t>
            </a:r>
            <a:endParaRPr lang="en-US" sz="1050" dirty="0"/>
          </a:p>
        </p:txBody>
      </p:sp>
      <p:sp>
        <p:nvSpPr>
          <p:cNvPr id="15" name="Shape 13"/>
          <p:cNvSpPr/>
          <p:nvPr/>
        </p:nvSpPr>
        <p:spPr>
          <a:xfrm>
            <a:off x="553164" y="4566572"/>
            <a:ext cx="13524071" cy="24884"/>
          </a:xfrm>
          <a:prstGeom prst="rect">
            <a:avLst/>
          </a:prstGeom>
          <a:solidFill>
            <a:srgbClr val="384653">
              <a:alpha val="50000"/>
            </a:srgbClr>
          </a:solidFill>
          <a:ln/>
        </p:spPr>
        <p:txBody>
          <a:bodyPr/>
          <a:lstStyle/>
          <a:p>
            <a:endParaRPr lang="en-RO"/>
          </a:p>
        </p:txBody>
      </p:sp>
      <p:sp>
        <p:nvSpPr>
          <p:cNvPr id="16" name="Shape 14"/>
          <p:cNvSpPr/>
          <p:nvPr/>
        </p:nvSpPr>
        <p:spPr>
          <a:xfrm>
            <a:off x="553164" y="4746903"/>
            <a:ext cx="4415790" cy="1228487"/>
          </a:xfrm>
          <a:prstGeom prst="roundRect">
            <a:avLst>
              <a:gd name="adj" fmla="val 4729"/>
            </a:avLst>
          </a:prstGeom>
          <a:solidFill>
            <a:srgbClr val="FAF9F5"/>
          </a:solidFill>
          <a:ln w="15240">
            <a:solidFill>
              <a:srgbClr val="BFD3D8"/>
            </a:solidFill>
            <a:prstDash val="solid"/>
          </a:ln>
        </p:spPr>
        <p:txBody>
          <a:bodyPr/>
          <a:lstStyle/>
          <a:p>
            <a:endParaRPr lang="en-RO"/>
          </a:p>
        </p:txBody>
      </p:sp>
      <p:sp>
        <p:nvSpPr>
          <p:cNvPr id="17" name="Text 15"/>
          <p:cNvSpPr/>
          <p:nvPr/>
        </p:nvSpPr>
        <p:spPr>
          <a:xfrm>
            <a:off x="706636" y="4900374"/>
            <a:ext cx="2266950" cy="216098"/>
          </a:xfrm>
          <a:prstGeom prst="rect">
            <a:avLst/>
          </a:prstGeom>
          <a:noFill/>
          <a:ln/>
        </p:spPr>
        <p:txBody>
          <a:bodyPr wrap="none" lIns="0" tIns="0" rIns="0" bIns="0" rtlCol="0" anchor="t"/>
          <a:lstStyle/>
          <a:p>
            <a:pPr marL="0" indent="0" algn="l">
              <a:lnSpc>
                <a:spcPts val="1700"/>
              </a:lnSpc>
              <a:buNone/>
            </a:pPr>
            <a:r>
              <a:rPr lang="en-US" sz="1350" dirty="0">
                <a:solidFill>
                  <a:srgbClr val="384653"/>
                </a:solidFill>
                <a:latin typeface="Host Grotesk Medium" pitchFamily="34" charset="0"/>
                <a:ea typeface="Host Grotesk Medium" pitchFamily="34" charset="-122"/>
                <a:cs typeface="Host Grotesk Medium" pitchFamily="34" charset="-120"/>
              </a:rPr>
              <a:t>Consultanță Tehnică Gratuită</a:t>
            </a:r>
            <a:endParaRPr lang="en-US" sz="1350" dirty="0"/>
          </a:p>
        </p:txBody>
      </p:sp>
      <p:sp>
        <p:nvSpPr>
          <p:cNvPr id="18" name="Text 16"/>
          <p:cNvSpPr/>
          <p:nvPr/>
        </p:nvSpPr>
        <p:spPr>
          <a:xfrm>
            <a:off x="706636" y="5199340"/>
            <a:ext cx="4108847" cy="622578"/>
          </a:xfrm>
          <a:prstGeom prst="rect">
            <a:avLst/>
          </a:prstGeom>
          <a:noFill/>
          <a:ln/>
        </p:spPr>
        <p:txBody>
          <a:bodyPr wrap="square" lIns="0" tIns="0" rIns="0" bIns="0" rtlCol="0" anchor="t"/>
          <a:lstStyle/>
          <a:p>
            <a:pPr marL="0" indent="0" algn="l">
              <a:lnSpc>
                <a:spcPts val="1600"/>
              </a:lnSpc>
              <a:buNone/>
            </a:pPr>
            <a:r>
              <a:rPr lang="en-US" sz="1050" dirty="0">
                <a:solidFill>
                  <a:srgbClr val="384653"/>
                </a:solidFill>
                <a:latin typeface="Roboto" pitchFamily="34" charset="0"/>
                <a:ea typeface="Roboto" pitchFamily="34" charset="-122"/>
                <a:cs typeface="Roboto" pitchFamily="34" charset="-120"/>
              </a:rPr>
              <a:t>Echipa noastră de experți este disponibilă pentru a discuta cerințele dumneavoastră specifice și a propune soluții optimale adaptate bugetului și timeline-ului proiectului.</a:t>
            </a:r>
            <a:endParaRPr lang="en-US" sz="1050" dirty="0"/>
          </a:p>
        </p:txBody>
      </p:sp>
      <p:sp>
        <p:nvSpPr>
          <p:cNvPr id="19" name="Shape 17"/>
          <p:cNvSpPr/>
          <p:nvPr/>
        </p:nvSpPr>
        <p:spPr>
          <a:xfrm>
            <a:off x="5107186" y="4746903"/>
            <a:ext cx="4415909" cy="1228487"/>
          </a:xfrm>
          <a:prstGeom prst="roundRect">
            <a:avLst>
              <a:gd name="adj" fmla="val 4729"/>
            </a:avLst>
          </a:prstGeom>
          <a:solidFill>
            <a:srgbClr val="FAF9F5"/>
          </a:solidFill>
          <a:ln w="15240">
            <a:solidFill>
              <a:srgbClr val="BFD3D8"/>
            </a:solidFill>
            <a:prstDash val="solid"/>
          </a:ln>
        </p:spPr>
        <p:txBody>
          <a:bodyPr/>
          <a:lstStyle/>
          <a:p>
            <a:endParaRPr lang="en-RO"/>
          </a:p>
        </p:txBody>
      </p:sp>
      <p:sp>
        <p:nvSpPr>
          <p:cNvPr id="20" name="Text 18"/>
          <p:cNvSpPr/>
          <p:nvPr/>
        </p:nvSpPr>
        <p:spPr>
          <a:xfrm>
            <a:off x="5260658" y="4900374"/>
            <a:ext cx="1728788" cy="216098"/>
          </a:xfrm>
          <a:prstGeom prst="rect">
            <a:avLst/>
          </a:prstGeom>
          <a:noFill/>
          <a:ln/>
        </p:spPr>
        <p:txBody>
          <a:bodyPr wrap="none" lIns="0" tIns="0" rIns="0" bIns="0" rtlCol="0" anchor="t"/>
          <a:lstStyle/>
          <a:p>
            <a:pPr marL="0" indent="0" algn="l">
              <a:lnSpc>
                <a:spcPts val="1700"/>
              </a:lnSpc>
              <a:buNone/>
            </a:pPr>
            <a:r>
              <a:rPr lang="en-US" sz="1350" dirty="0">
                <a:solidFill>
                  <a:srgbClr val="384653"/>
                </a:solidFill>
                <a:latin typeface="Host Grotesk Medium" pitchFamily="34" charset="0"/>
                <a:ea typeface="Host Grotesk Medium" pitchFamily="34" charset="-122"/>
                <a:cs typeface="Host Grotesk Medium" pitchFamily="34" charset="-120"/>
              </a:rPr>
              <a:t>Demonstrații și Teste</a:t>
            </a:r>
            <a:endParaRPr lang="en-US" sz="1350" dirty="0"/>
          </a:p>
        </p:txBody>
      </p:sp>
      <p:sp>
        <p:nvSpPr>
          <p:cNvPr id="21" name="Text 19"/>
          <p:cNvSpPr/>
          <p:nvPr/>
        </p:nvSpPr>
        <p:spPr>
          <a:xfrm>
            <a:off x="5260658" y="5199340"/>
            <a:ext cx="4108966" cy="622578"/>
          </a:xfrm>
          <a:prstGeom prst="rect">
            <a:avLst/>
          </a:prstGeom>
          <a:noFill/>
          <a:ln/>
        </p:spPr>
        <p:txBody>
          <a:bodyPr wrap="square" lIns="0" tIns="0" rIns="0" bIns="0" rtlCol="0" anchor="t"/>
          <a:lstStyle/>
          <a:p>
            <a:pPr marL="0" indent="0" algn="l">
              <a:lnSpc>
                <a:spcPts val="1600"/>
              </a:lnSpc>
              <a:buNone/>
            </a:pPr>
            <a:r>
              <a:rPr lang="en-US" sz="1050" dirty="0">
                <a:solidFill>
                  <a:srgbClr val="384653"/>
                </a:solidFill>
                <a:latin typeface="Roboto" pitchFamily="34" charset="0"/>
                <a:ea typeface="Roboto" pitchFamily="34" charset="-122"/>
                <a:cs typeface="Roboto" pitchFamily="34" charset="-120"/>
              </a:rPr>
              <a:t>Oferim posibilitatea de a testa ambarcațiunile noastre în condiții reale de operare pentru a valida performanțele și a lua decizii informate de achiziție.</a:t>
            </a:r>
            <a:endParaRPr lang="en-US" sz="1050" dirty="0"/>
          </a:p>
        </p:txBody>
      </p:sp>
      <p:sp>
        <p:nvSpPr>
          <p:cNvPr id="22" name="Shape 20"/>
          <p:cNvSpPr/>
          <p:nvPr/>
        </p:nvSpPr>
        <p:spPr>
          <a:xfrm>
            <a:off x="9661327" y="4746903"/>
            <a:ext cx="4415790" cy="1228487"/>
          </a:xfrm>
          <a:prstGeom prst="roundRect">
            <a:avLst>
              <a:gd name="adj" fmla="val 4729"/>
            </a:avLst>
          </a:prstGeom>
          <a:solidFill>
            <a:srgbClr val="FAF9F5"/>
          </a:solidFill>
          <a:ln w="15240">
            <a:solidFill>
              <a:srgbClr val="BFD3D8"/>
            </a:solidFill>
            <a:prstDash val="solid"/>
          </a:ln>
        </p:spPr>
        <p:txBody>
          <a:bodyPr/>
          <a:lstStyle/>
          <a:p>
            <a:endParaRPr lang="en-RO"/>
          </a:p>
        </p:txBody>
      </p:sp>
      <p:sp>
        <p:nvSpPr>
          <p:cNvPr id="23" name="Text 21"/>
          <p:cNvSpPr/>
          <p:nvPr/>
        </p:nvSpPr>
        <p:spPr>
          <a:xfrm>
            <a:off x="9814798" y="4900374"/>
            <a:ext cx="2539603" cy="216098"/>
          </a:xfrm>
          <a:prstGeom prst="rect">
            <a:avLst/>
          </a:prstGeom>
          <a:noFill/>
          <a:ln/>
        </p:spPr>
        <p:txBody>
          <a:bodyPr wrap="none" lIns="0" tIns="0" rIns="0" bIns="0" rtlCol="0" anchor="t"/>
          <a:lstStyle/>
          <a:p>
            <a:pPr marL="0" indent="0" algn="l">
              <a:lnSpc>
                <a:spcPts val="1700"/>
              </a:lnSpc>
              <a:buNone/>
            </a:pPr>
            <a:r>
              <a:rPr lang="en-US" sz="1350" dirty="0">
                <a:solidFill>
                  <a:srgbClr val="384653"/>
                </a:solidFill>
                <a:latin typeface="Host Grotesk Medium" pitchFamily="34" charset="0"/>
                <a:ea typeface="Host Grotesk Medium" pitchFamily="34" charset="-122"/>
                <a:cs typeface="Host Grotesk Medium" pitchFamily="34" charset="-120"/>
              </a:rPr>
              <a:t>Suport pe Toată Durata de Viață</a:t>
            </a:r>
            <a:endParaRPr lang="en-US" sz="1350" dirty="0"/>
          </a:p>
        </p:txBody>
      </p:sp>
      <p:sp>
        <p:nvSpPr>
          <p:cNvPr id="24" name="Text 22"/>
          <p:cNvSpPr/>
          <p:nvPr/>
        </p:nvSpPr>
        <p:spPr>
          <a:xfrm>
            <a:off x="9814798" y="5199340"/>
            <a:ext cx="4108847" cy="622578"/>
          </a:xfrm>
          <a:prstGeom prst="rect">
            <a:avLst/>
          </a:prstGeom>
          <a:noFill/>
          <a:ln/>
        </p:spPr>
        <p:txBody>
          <a:bodyPr wrap="square" lIns="0" tIns="0" rIns="0" bIns="0" rtlCol="0" anchor="t"/>
          <a:lstStyle/>
          <a:p>
            <a:pPr marL="0" indent="0" algn="l">
              <a:lnSpc>
                <a:spcPts val="1600"/>
              </a:lnSpc>
              <a:buNone/>
            </a:pPr>
            <a:r>
              <a:rPr lang="en-US" sz="1050" dirty="0">
                <a:solidFill>
                  <a:srgbClr val="384653"/>
                </a:solidFill>
                <a:latin typeface="Roboto" pitchFamily="34" charset="0"/>
                <a:ea typeface="Roboto" pitchFamily="34" charset="-122"/>
                <a:cs typeface="Roboto" pitchFamily="34" charset="-120"/>
              </a:rPr>
              <a:t>Servicii complete de mentenanță, training operatori, piese de schimb și upgrade-uri tehnologice pentru maximizarea investiției pe termen lung.</a:t>
            </a:r>
            <a:endParaRPr lang="en-US" sz="1050" dirty="0"/>
          </a:p>
        </p:txBody>
      </p:sp>
      <p:sp>
        <p:nvSpPr>
          <p:cNvPr id="25" name="Text 23"/>
          <p:cNvSpPr/>
          <p:nvPr/>
        </p:nvSpPr>
        <p:spPr>
          <a:xfrm>
            <a:off x="760571" y="6286381"/>
            <a:ext cx="13316664" cy="207526"/>
          </a:xfrm>
          <a:prstGeom prst="rect">
            <a:avLst/>
          </a:prstGeom>
          <a:noFill/>
          <a:ln/>
        </p:spPr>
        <p:txBody>
          <a:bodyPr wrap="none" lIns="0" tIns="0" rIns="0" bIns="0" rtlCol="0" anchor="t"/>
          <a:lstStyle/>
          <a:p>
            <a:pPr marL="0" indent="0" algn="l">
              <a:lnSpc>
                <a:spcPts val="1600"/>
              </a:lnSpc>
              <a:buNone/>
            </a:pPr>
            <a:r>
              <a:rPr lang="en-US" sz="1050" b="1" dirty="0">
                <a:solidFill>
                  <a:srgbClr val="384653"/>
                </a:solidFill>
                <a:latin typeface="Roboto" pitchFamily="34" charset="0"/>
                <a:ea typeface="Roboto" pitchFamily="34" charset="-122"/>
                <a:cs typeface="Roboto" pitchFamily="34" charset="-120"/>
              </a:rPr>
              <a:t>"Împreună, putem construi un viitor naval mai sigur, mai performant și mai eficient. Investiția în tehnologia compozită de astăzi este supremația navală de mâine."</a:t>
            </a:r>
            <a:endParaRPr lang="en-US" sz="1050" dirty="0"/>
          </a:p>
        </p:txBody>
      </p:sp>
      <p:sp>
        <p:nvSpPr>
          <p:cNvPr id="26" name="Shape 24"/>
          <p:cNvSpPr/>
          <p:nvPr/>
        </p:nvSpPr>
        <p:spPr>
          <a:xfrm>
            <a:off x="553164" y="6130885"/>
            <a:ext cx="15240" cy="518517"/>
          </a:xfrm>
          <a:prstGeom prst="rect">
            <a:avLst/>
          </a:prstGeom>
          <a:solidFill>
            <a:srgbClr val="95CCDA"/>
          </a:solidFill>
          <a:ln/>
        </p:spPr>
        <p:txBody>
          <a:bodyPr/>
          <a:lstStyle/>
          <a:p>
            <a:endParaRPr lang="en-RO"/>
          </a:p>
        </p:txBody>
      </p:sp>
      <p:sp>
        <p:nvSpPr>
          <p:cNvPr id="27" name="Text 25"/>
          <p:cNvSpPr/>
          <p:nvPr/>
        </p:nvSpPr>
        <p:spPr>
          <a:xfrm>
            <a:off x="553164" y="6804898"/>
            <a:ext cx="13524071" cy="415052"/>
          </a:xfrm>
          <a:prstGeom prst="rect">
            <a:avLst/>
          </a:prstGeom>
          <a:noFill/>
          <a:ln/>
        </p:spPr>
        <p:txBody>
          <a:bodyPr wrap="square" lIns="0" tIns="0" rIns="0" bIns="0" rtlCol="0" anchor="t"/>
          <a:lstStyle/>
          <a:p>
            <a:pPr marL="0" indent="0" algn="l">
              <a:lnSpc>
                <a:spcPts val="1600"/>
              </a:lnSpc>
              <a:buNone/>
            </a:pPr>
            <a:r>
              <a:rPr lang="en-US" sz="1050" b="1" dirty="0">
                <a:solidFill>
                  <a:srgbClr val="384653"/>
                </a:solidFill>
                <a:latin typeface="Roboto" pitchFamily="34" charset="0"/>
                <a:ea typeface="Roboto" pitchFamily="34" charset="-122"/>
                <a:cs typeface="Roboto" pitchFamily="34" charset="-120"/>
              </a:rPr>
              <a:t>Contactați-ne astăzi</a:t>
            </a:r>
            <a:r>
              <a:rPr lang="en-US" sz="1050" dirty="0">
                <a:solidFill>
                  <a:srgbClr val="384653"/>
                </a:solidFill>
                <a:latin typeface="Roboto" pitchFamily="34" charset="0"/>
                <a:ea typeface="Roboto" pitchFamily="34" charset="-122"/>
                <a:cs typeface="Roboto" pitchFamily="34" charset="-120"/>
              </a:rPr>
              <a:t> pentru a discuta despre proiectul dumneavoastră și pentru a descoperi cum soluțiile ACC SRL pot transforma capabilitățile forțelor navale. Vizitați </a:t>
            </a:r>
            <a:r>
              <a:rPr lang="en-US" sz="1050" u="sng" dirty="0">
                <a:solidFill>
                  <a:srgbClr val="3A6B7E"/>
                </a:solidFill>
                <a:latin typeface="Roboto" pitchFamily="34" charset="0"/>
                <a:ea typeface="Roboto" pitchFamily="34" charset="-122"/>
                <a:cs typeface="Roboto" pitchFamily="34" charset="-120"/>
                <a:hlinkClick r:id="rId3">
                  <a:extLst>
                    <a:ext uri="{A12FA001-AC4F-418D-AE19-62706E023703}">
                      <ahyp:hlinkClr xmlns:ahyp="http://schemas.microsoft.com/office/drawing/2018/hyperlinkcolor" val="tx"/>
                    </a:ext>
                  </a:extLst>
                </a:hlinkClick>
              </a:rPr>
              <a:t>yachtconstructions.com</a:t>
            </a:r>
            <a:r>
              <a:rPr lang="en-US" sz="1050" u="sng" dirty="0">
                <a:solidFill>
                  <a:srgbClr val="3A6B7E"/>
                </a:solidFill>
                <a:latin typeface="Roboto" pitchFamily="34" charset="0"/>
                <a:ea typeface="Roboto" pitchFamily="34" charset="-122"/>
                <a:cs typeface="Roboto" pitchFamily="34" charset="-120"/>
              </a:rPr>
              <a:t> .</a:t>
            </a:r>
            <a:endParaRPr lang="en-US" sz="1050" dirty="0"/>
          </a:p>
        </p:txBody>
      </p:sp>
      <p:sp>
        <p:nvSpPr>
          <p:cNvPr id="28" name="Text 26"/>
          <p:cNvSpPr/>
          <p:nvPr/>
        </p:nvSpPr>
        <p:spPr>
          <a:xfrm>
            <a:off x="553165" y="7453824"/>
            <a:ext cx="11194852" cy="259318"/>
          </a:xfrm>
          <a:prstGeom prst="rect">
            <a:avLst/>
          </a:prstGeom>
          <a:noFill/>
          <a:ln/>
        </p:spPr>
        <p:txBody>
          <a:bodyPr wrap="none" lIns="0" tIns="0" rIns="0" bIns="0" rtlCol="0" anchor="t"/>
          <a:lstStyle/>
          <a:p>
            <a:pPr marL="0" indent="0" algn="l">
              <a:lnSpc>
                <a:spcPts val="2000"/>
              </a:lnSpc>
              <a:buNone/>
            </a:pPr>
            <a:r>
              <a:rPr lang="en-US" sz="1350" b="1" dirty="0">
                <a:solidFill>
                  <a:srgbClr val="95CCDA"/>
                </a:solidFill>
                <a:latin typeface="Roboto" pitchFamily="34" charset="0"/>
                <a:ea typeface="Roboto" pitchFamily="34" charset="-122"/>
                <a:cs typeface="Roboto" pitchFamily="34" charset="-120"/>
              </a:rPr>
              <a:t>ADVANCED COMPOSITES CONSTRUCTIONS SRL</a:t>
            </a:r>
            <a:r>
              <a:rPr lang="en-US" sz="1350" dirty="0">
                <a:solidFill>
                  <a:srgbClr val="384653"/>
                </a:solidFill>
                <a:latin typeface="Roboto" pitchFamily="34" charset="0"/>
                <a:ea typeface="Roboto" pitchFamily="34" charset="-122"/>
                <a:cs typeface="Roboto" pitchFamily="34" charset="-120"/>
              </a:rPr>
              <a:t> – Construim excelența navală prin inovație compozită</a:t>
            </a:r>
            <a:endParaRPr lang="en-US" sz="1350" dirty="0"/>
          </a:p>
        </p:txBody>
      </p:sp>
      <p:pic>
        <p:nvPicPr>
          <p:cNvPr id="29" name="Picture 28">
            <a:extLst>
              <a:ext uri="{FF2B5EF4-FFF2-40B4-BE49-F238E27FC236}">
                <a16:creationId xmlns:a16="http://schemas.microsoft.com/office/drawing/2014/main" id="{0168C731-1F37-4857-84FE-2842BB2DD845}"/>
              </a:ext>
            </a:extLst>
          </p:cNvPr>
          <p:cNvPicPr>
            <a:picLocks noChangeAspect="1"/>
          </p:cNvPicPr>
          <p:nvPr/>
        </p:nvPicPr>
        <p:blipFill>
          <a:blip r:embed="rId4"/>
          <a:stretch>
            <a:fillRect/>
          </a:stretch>
        </p:blipFill>
        <p:spPr>
          <a:xfrm>
            <a:off x="12217060" y="7642732"/>
            <a:ext cx="2336800" cy="546100"/>
          </a:xfrm>
          <a:prstGeom prst="rect">
            <a:avLst/>
          </a:prstGeom>
        </p:spPr>
      </p:pic>
      <p:pic>
        <p:nvPicPr>
          <p:cNvPr id="30" name="Picture 29">
            <a:extLst>
              <a:ext uri="{FF2B5EF4-FFF2-40B4-BE49-F238E27FC236}">
                <a16:creationId xmlns:a16="http://schemas.microsoft.com/office/drawing/2014/main" id="{29F5A265-0FAC-1751-C530-7DE7CEDFA22D}"/>
              </a:ext>
            </a:extLst>
          </p:cNvPr>
          <p:cNvPicPr>
            <a:picLocks noChangeAspect="1"/>
          </p:cNvPicPr>
          <p:nvPr/>
        </p:nvPicPr>
        <p:blipFill>
          <a:blip r:embed="rId5"/>
          <a:stretch>
            <a:fillRect/>
          </a:stretch>
        </p:blipFill>
        <p:spPr>
          <a:xfrm>
            <a:off x="553164" y="3165276"/>
            <a:ext cx="3454400" cy="1104900"/>
          </a:xfrm>
          <a:prstGeom prst="rect">
            <a:avLst/>
          </a:prstGeom>
        </p:spPr>
      </p:pic>
      <p:pic>
        <p:nvPicPr>
          <p:cNvPr id="31" name="Picture 30">
            <a:extLst>
              <a:ext uri="{FF2B5EF4-FFF2-40B4-BE49-F238E27FC236}">
                <a16:creationId xmlns:a16="http://schemas.microsoft.com/office/drawing/2014/main" id="{7571FA08-E26E-958C-E452-FA6B8445C278}"/>
              </a:ext>
            </a:extLst>
          </p:cNvPr>
          <p:cNvPicPr>
            <a:picLocks noChangeAspect="1"/>
          </p:cNvPicPr>
          <p:nvPr/>
        </p:nvPicPr>
        <p:blipFill>
          <a:blip r:embed="rId6"/>
          <a:stretch>
            <a:fillRect/>
          </a:stretch>
        </p:blipFill>
        <p:spPr>
          <a:xfrm>
            <a:off x="4241754" y="3165276"/>
            <a:ext cx="3269391" cy="1111082"/>
          </a:xfrm>
          <a:prstGeom prst="rect">
            <a:avLst/>
          </a:prstGeom>
        </p:spPr>
      </p:pic>
      <p:pic>
        <p:nvPicPr>
          <p:cNvPr id="32" name="Picture 31">
            <a:extLst>
              <a:ext uri="{FF2B5EF4-FFF2-40B4-BE49-F238E27FC236}">
                <a16:creationId xmlns:a16="http://schemas.microsoft.com/office/drawing/2014/main" id="{E60AC894-40DE-A7B2-F63E-232DEA581939}"/>
              </a:ext>
            </a:extLst>
          </p:cNvPr>
          <p:cNvPicPr>
            <a:picLocks noChangeAspect="1"/>
          </p:cNvPicPr>
          <p:nvPr/>
        </p:nvPicPr>
        <p:blipFill>
          <a:blip r:embed="rId7"/>
          <a:stretch>
            <a:fillRect/>
          </a:stretch>
        </p:blipFill>
        <p:spPr>
          <a:xfrm>
            <a:off x="7760256" y="3178937"/>
            <a:ext cx="3802142" cy="1099415"/>
          </a:xfrm>
          <a:prstGeom prst="rect">
            <a:avLst/>
          </a:prstGeom>
        </p:spPr>
      </p:pic>
      <p:pic>
        <p:nvPicPr>
          <p:cNvPr id="34" name="Picture 33" descr="A group of people in a boat&#10;&#10;AI-generated content may be incorrect.">
            <a:extLst>
              <a:ext uri="{FF2B5EF4-FFF2-40B4-BE49-F238E27FC236}">
                <a16:creationId xmlns:a16="http://schemas.microsoft.com/office/drawing/2014/main" id="{036721C4-8750-AF13-139F-2954D3C0B746}"/>
              </a:ext>
            </a:extLst>
          </p:cNvPr>
          <p:cNvPicPr>
            <a:picLocks noChangeAspect="1"/>
          </p:cNvPicPr>
          <p:nvPr/>
        </p:nvPicPr>
        <p:blipFill>
          <a:blip r:embed="rId8"/>
          <a:stretch>
            <a:fillRect/>
          </a:stretch>
        </p:blipFill>
        <p:spPr>
          <a:xfrm>
            <a:off x="11878646" y="3133605"/>
            <a:ext cx="1717635" cy="1142753"/>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Metadata/LabelInfo.xml><?xml version="1.0" encoding="utf-8"?>
<clbl:labelList xmlns:clbl="http://schemas.microsoft.com/office/2020/mipLabelMetadata">
  <clbl:label id="{0d2d24dc-7784-42ad-a576-f536bda6a418}" enabled="1" method="Standard" siteId="{816ef078-e1e2-4e49-b265-68b9d2a9ae92}" contentBits="0" removed="0"/>
</clbl:labelList>
</file>

<file path=docProps/app.xml><?xml version="1.0" encoding="utf-8"?>
<Properties xmlns="http://schemas.openxmlformats.org/officeDocument/2006/extended-properties" xmlns:vt="http://schemas.openxmlformats.org/officeDocument/2006/docPropsVTypes">
  <TotalTime>33</TotalTime>
  <Words>1181</Words>
  <Application>Microsoft Macintosh PowerPoint</Application>
  <PresentationFormat>Custom</PresentationFormat>
  <Paragraphs>98</Paragraphs>
  <Slides>7</Slides>
  <Notes>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vt:i4>
      </vt:variant>
    </vt:vector>
  </HeadingPairs>
  <TitlesOfParts>
    <vt:vector size="12" baseType="lpstr">
      <vt:lpstr>Roboto</vt:lpstr>
      <vt:lpstr>Arial</vt:lpstr>
      <vt:lpstr>Host Grotesk Medium</vt:lpstr>
      <vt:lpstr>Host Grotesk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Balea, Nicolae</cp:lastModifiedBy>
  <cp:revision>5</cp:revision>
  <dcterms:created xsi:type="dcterms:W3CDTF">2025-10-14T00:28:51Z</dcterms:created>
  <dcterms:modified xsi:type="dcterms:W3CDTF">2025-10-14T01:07:19Z</dcterms:modified>
</cp:coreProperties>
</file>